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31"/>
  </p:notesMasterIdLst>
  <p:sldIdLst>
    <p:sldId id="256" r:id="rId2"/>
    <p:sldId id="281" r:id="rId3"/>
    <p:sldId id="257" r:id="rId4"/>
    <p:sldId id="282" r:id="rId5"/>
    <p:sldId id="293" r:id="rId6"/>
    <p:sldId id="288" r:id="rId7"/>
    <p:sldId id="289" r:id="rId8"/>
    <p:sldId id="291" r:id="rId9"/>
    <p:sldId id="261" r:id="rId10"/>
    <p:sldId id="263" r:id="rId11"/>
    <p:sldId id="284" r:id="rId12"/>
    <p:sldId id="264" r:id="rId13"/>
    <p:sldId id="292" r:id="rId14"/>
    <p:sldId id="265" r:id="rId15"/>
    <p:sldId id="286" r:id="rId16"/>
    <p:sldId id="28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6858000" type="screen4x3"/>
  <p:notesSz cx="6858000" cy="9144000"/>
  <p:embeddedFontLst>
    <p:embeddedFont>
      <p:font typeface="Stardos Stencil" panose="020B0604020202020204" charset="0"/>
      <p:regular r:id="rId32"/>
      <p:bold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Tahoma" panose="020B0604030504040204" pitchFamily="34" charset="0"/>
      <p:regular r:id="rId36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Palatino Linotype" panose="02040502050505030304" pitchFamily="18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5E1CFEB-04E7-4BD6-9570-948227104ECE}">
  <a:tblStyle styleId="{C5E1CFEB-04E7-4BD6-9570-948227104EC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50639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71126A-AB9A-4797-A77D-D8639775EF46}" type="slidenum">
              <a:rPr lang="en-GB" altLang="en-US" smtClean="0"/>
              <a:pPr/>
              <a:t>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9721314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527" name="Google Shape;52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740929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21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0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50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35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2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0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76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1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2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4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09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1"/>
          <p:cNvSpPr txBox="1"/>
          <p:nvPr/>
        </p:nvSpPr>
        <p:spPr>
          <a:xfrm>
            <a:off x="9829800" y="3814762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9" name="Google Shape;28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4200" y="4706937"/>
            <a:ext cx="2598737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4200" y="2355850"/>
            <a:ext cx="23622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1"/>
          <p:cNvSpPr txBox="1"/>
          <p:nvPr/>
        </p:nvSpPr>
        <p:spPr>
          <a:xfrm>
            <a:off x="1676400" y="111125"/>
            <a:ext cx="5257800" cy="43021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Times New Roman"/>
              <a:buNone/>
            </a:pPr>
            <a:r>
              <a:rPr lang="en-US" sz="22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Phòng Giáo dục và Đào tạo quận Gò vấp</a:t>
            </a:r>
            <a:endParaRPr/>
          </a:p>
        </p:txBody>
      </p:sp>
      <p:sp>
        <p:nvSpPr>
          <p:cNvPr id="292" name="Google Shape;292;p31"/>
          <p:cNvSpPr txBox="1"/>
          <p:nvPr/>
        </p:nvSpPr>
        <p:spPr>
          <a:xfrm>
            <a:off x="342900" y="1263679"/>
            <a:ext cx="79248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Times New Roman"/>
              <a:buNone/>
            </a:pPr>
            <a:r>
              <a:rPr lang="en-US" sz="4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GIẢNG ĐỊA LÍ 7</a:t>
            </a: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5" name="Google Shape;345;p38"/>
          <p:cNvGraphicFramePr/>
          <p:nvPr>
            <p:extLst>
              <p:ext uri="{D42A27DB-BD31-4B8C-83A1-F6EECF244321}">
                <p14:modId xmlns:p14="http://schemas.microsoft.com/office/powerpoint/2010/main" val="3350356588"/>
              </p:ext>
            </p:extLst>
          </p:nvPr>
        </p:nvGraphicFramePr>
        <p:xfrm>
          <a:off x="0" y="762000"/>
          <a:ext cx="9143975" cy="4952950"/>
        </p:xfrm>
        <a:graphic>
          <a:graphicData uri="http://schemas.openxmlformats.org/drawingml/2006/table">
            <a:tbl>
              <a:tblPr>
                <a:noFill/>
                <a:tableStyleId>{C5E1CFEB-04E7-4BD6-9570-948227104ECE}</a:tableStyleId>
              </a:tblPr>
              <a:tblGrid>
                <a:gridCol w="2133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449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654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33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Các yếu tố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600"/>
                        <a:buFont typeface="Times New Roman"/>
                        <a:buNone/>
                      </a:pPr>
                      <a:r>
                        <a:rPr lang="en-US" sz="2600" b="1" i="0" u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QUẦN CƯ NÔNG THÔN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600"/>
                        <a:buFont typeface="Times New Roman"/>
                        <a:buNone/>
                      </a:pPr>
                      <a:r>
                        <a:rPr lang="en-US" sz="2600" b="1" i="0" u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QUẦN CƯ ĐÔ THỊ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5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Palatino Linotype"/>
                        <a:buNone/>
                      </a:pPr>
                      <a:endParaRPr sz="2800" b="1" i="0" u="none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 dirty="0" err="1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Nhà</a:t>
                      </a:r>
                      <a:r>
                        <a:rPr lang="en-US" sz="2400" b="1" i="0" u="none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b="1" i="0" u="none" dirty="0" err="1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cửa</a:t>
                      </a:r>
                      <a:r>
                        <a:rPr lang="en-US" sz="2400" b="1" i="0" u="none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dirty="0"/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Nhà cửa thưa thớt xen kẽ ruộng đồng tập hợp thành làng xóm, thôn, bản…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dirty="0" err="1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Nhà</a:t>
                      </a:r>
                      <a:r>
                        <a:rPr lang="en-US" sz="2800" b="1" i="0" u="none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i="0" u="none" dirty="0" err="1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cửa</a:t>
                      </a:r>
                      <a:r>
                        <a:rPr lang="en-US" sz="2800" b="1" i="0" u="none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i="0" u="none" dirty="0" err="1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đông</a:t>
                      </a:r>
                      <a:r>
                        <a:rPr lang="en-US" sz="2800" b="1" i="0" u="none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i="0" u="none" dirty="0" err="1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đúc</a:t>
                      </a:r>
                      <a:r>
                        <a:rPr lang="en-US" sz="2800" b="1" i="0" u="none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i="0" u="none" dirty="0" err="1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tập</a:t>
                      </a:r>
                      <a:r>
                        <a:rPr lang="en-US" sz="2800" b="1" i="0" u="none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i="0" u="none" dirty="0" err="1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hợp</a:t>
                      </a:r>
                      <a:r>
                        <a:rPr lang="en-US" sz="2800" b="1" i="0" u="none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i="0" u="none" dirty="0" err="1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thành</a:t>
                      </a:r>
                      <a:r>
                        <a:rPr lang="en-US" sz="2800" b="1" i="0" u="none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i="0" u="none" dirty="0" err="1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phố</a:t>
                      </a:r>
                      <a:r>
                        <a:rPr lang="en-US" sz="2800" b="1" i="0" u="none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i="0" u="none" dirty="0" err="1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phường</a:t>
                      </a:r>
                      <a:endParaRPr dirty="0"/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7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Mật độ dân cư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i="0" u="none" dirty="0" err="1" smtClean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Thấp</a:t>
                      </a:r>
                      <a:endParaRPr dirty="0"/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dirty="0" smtClean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Cao</a:t>
                      </a:r>
                      <a:endParaRPr dirty="0"/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09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Hoạt động kinh tế chủ yếu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Nông, lâm, ngư nghiệp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i="0" u="none" dirty="0" err="1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Công</a:t>
                      </a:r>
                      <a:r>
                        <a:rPr lang="en-US" sz="2800" b="1" i="0" u="none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i="0" u="none" dirty="0" err="1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nghiệp</a:t>
                      </a:r>
                      <a:r>
                        <a:rPr lang="en-US" sz="2800" b="1" i="0" u="none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i="0" u="none" dirty="0" err="1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và</a:t>
                      </a:r>
                      <a:r>
                        <a:rPr lang="en-US" sz="2800" b="1" i="0" u="none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i="0" u="none" dirty="0" err="1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dịch</a:t>
                      </a:r>
                      <a:r>
                        <a:rPr lang="en-US" sz="2800" b="1" i="0" u="none" dirty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800" b="1" i="0" u="none" dirty="0" err="1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vụ</a:t>
                      </a:r>
                      <a:endParaRPr dirty="0"/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3" descr="hinh-nen-powerpoint-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 descr="ha-cam-la-benh-g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38600"/>
            <a:ext cx="2316163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Callout 3"/>
          <p:cNvSpPr>
            <a:spLocks noChangeArrowheads="1"/>
          </p:cNvSpPr>
          <p:nvPr/>
        </p:nvSpPr>
        <p:spPr bwMode="auto">
          <a:xfrm>
            <a:off x="533400" y="0"/>
            <a:ext cx="7620000" cy="3886200"/>
          </a:xfrm>
          <a:prstGeom prst="cloudCallout">
            <a:avLst>
              <a:gd name="adj1" fmla="val 46"/>
              <a:gd name="adj2" fmla="val 93208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 algn="ctr">
            <a:solidFill>
              <a:srgbClr val="BE4B4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Nơi em và gia đình đang cư trú thuộc kiểu quần cư nào? </a:t>
            </a:r>
          </a:p>
        </p:txBody>
      </p:sp>
    </p:spTree>
    <p:extLst>
      <p:ext uri="{BB962C8B-B14F-4D97-AF65-F5344CB8AC3E}">
        <p14:creationId xmlns:p14="http://schemas.microsoft.com/office/powerpoint/2010/main" val="417565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9"/>
          <p:cNvSpPr txBox="1"/>
          <p:nvPr/>
        </p:nvSpPr>
        <p:spPr>
          <a:xfrm>
            <a:off x="-381000" y="509587"/>
            <a:ext cx="8153400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Tỉ lệ dân nông thôn và đô thị (đơn vị tính %)</a:t>
            </a:r>
            <a:endParaRPr/>
          </a:p>
        </p:txBody>
      </p:sp>
      <p:graphicFrame>
        <p:nvGraphicFramePr>
          <p:cNvPr id="352" name="Google Shape;352;p39"/>
          <p:cNvGraphicFramePr/>
          <p:nvPr/>
        </p:nvGraphicFramePr>
        <p:xfrm>
          <a:off x="228600" y="1130300"/>
          <a:ext cx="8686775" cy="3354100"/>
        </p:xfrm>
        <a:graphic>
          <a:graphicData uri="http://schemas.openxmlformats.org/drawingml/2006/table">
            <a:tbl>
              <a:tblPr>
                <a:noFill/>
                <a:tableStyleId>{C5E1CFEB-04E7-4BD6-9570-948227104ECE}</a:tableStyleId>
              </a:tblPr>
              <a:tblGrid>
                <a:gridCol w="1738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367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367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367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383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Năm</a:t>
                      </a:r>
                      <a:endParaRPr/>
                    </a:p>
                  </a:txBody>
                  <a:tcPr marL="91425" marR="91425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1900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1980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2005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2020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46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Nông thôn</a:t>
                      </a:r>
                      <a:endParaRPr/>
                    </a:p>
                  </a:txBody>
                  <a:tcPr marL="91425" marR="91425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86,4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60,4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50,8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43,8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4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Thành thị</a:t>
                      </a:r>
                      <a:endParaRPr/>
                    </a:p>
                  </a:txBody>
                  <a:tcPr marL="91425" marR="91425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13,6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39,6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49,2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56,2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44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Toàn thế giới</a:t>
                      </a:r>
                      <a:endParaRPr/>
                    </a:p>
                  </a:txBody>
                  <a:tcPr marL="91425" marR="91425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100,0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100,0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100,0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100,0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53" name="Google Shape;353;p39"/>
          <p:cNvSpPr txBox="1"/>
          <p:nvPr/>
        </p:nvSpPr>
        <p:spPr>
          <a:xfrm>
            <a:off x="14287" y="4992687"/>
            <a:ext cx="9193212" cy="1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⮚"/>
            </a:pPr>
            <a:r>
              <a:rPr lang="en-US" sz="28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Xu thế hiện nay, tỉ lệ người sống ở  đô thị ngày càng tăng trong khi tỉ lệ người sống ở nông thôn có xu hướng giảm dần.</a:t>
            </a:r>
            <a:endParaRPr/>
          </a:p>
        </p:txBody>
      </p:sp>
      <p:cxnSp>
        <p:nvCxnSpPr>
          <p:cNvPr id="354" name="Google Shape;354;p39"/>
          <p:cNvCxnSpPr/>
          <p:nvPr/>
        </p:nvCxnSpPr>
        <p:spPr>
          <a:xfrm rot="10800000">
            <a:off x="8610600" y="2779712"/>
            <a:ext cx="0" cy="649287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55" name="Google Shape;355;p39"/>
          <p:cNvCxnSpPr/>
          <p:nvPr/>
        </p:nvCxnSpPr>
        <p:spPr>
          <a:xfrm>
            <a:off x="8305800" y="1752600"/>
            <a:ext cx="0" cy="646112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152400" y="685800"/>
            <a:ext cx="45159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Đô</a:t>
            </a: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siêu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đô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thị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76146" y="4103687"/>
            <a:ext cx="6934200" cy="23082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i="1" dirty="0" err="1">
                <a:solidFill>
                  <a:srgbClr val="2E0FB1"/>
                </a:solidFill>
                <a:latin typeface="Times New Roman" panose="02020603050405020304" pitchFamily="18" charset="0"/>
              </a:rPr>
              <a:t>Đô</a:t>
            </a:r>
            <a:r>
              <a:rPr lang="en-US" altLang="en-US" sz="3600" b="1" i="1" dirty="0">
                <a:solidFill>
                  <a:srgbClr val="2E0F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2E0FB1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3600" b="1" i="1" dirty="0">
                <a:solidFill>
                  <a:srgbClr val="2E0F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2E0FB1"/>
                </a:solidFill>
                <a:latin typeface="Times New Roman" panose="02020603050405020304" pitchFamily="18" charset="0"/>
              </a:rPr>
              <a:t>hóa</a:t>
            </a:r>
            <a:r>
              <a:rPr lang="en-US" altLang="en-US" sz="3600" b="1" i="1" dirty="0">
                <a:solidFill>
                  <a:srgbClr val="2E0FB1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 i="1" dirty="0" err="1">
                <a:solidFill>
                  <a:srgbClr val="2E0FB1"/>
                </a:solidFill>
                <a:latin typeface="Times New Roman" panose="02020603050405020304" pitchFamily="18" charset="0"/>
              </a:rPr>
              <a:t>Quá</a:t>
            </a:r>
            <a:r>
              <a:rPr lang="en-US" altLang="en-US" sz="3600" b="1" i="1" dirty="0">
                <a:solidFill>
                  <a:srgbClr val="2E0F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2E0FB1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3600" b="1" i="1" dirty="0">
                <a:solidFill>
                  <a:srgbClr val="2E0F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2E0FB1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3600" b="1" i="1" dirty="0">
                <a:solidFill>
                  <a:srgbClr val="2E0F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2E0FB1"/>
                </a:solidFill>
                <a:latin typeface="Times New Roman" panose="02020603050405020304" pitchFamily="18" charset="0"/>
              </a:rPr>
              <a:t>đổi</a:t>
            </a:r>
            <a:r>
              <a:rPr lang="en-US" altLang="en-US" sz="3600" b="1" i="1" dirty="0">
                <a:solidFill>
                  <a:srgbClr val="2E0F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2E0FB1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600" b="1" i="1" dirty="0">
                <a:solidFill>
                  <a:srgbClr val="2E0F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2E0FB1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3600" b="1" i="1" dirty="0">
                <a:solidFill>
                  <a:srgbClr val="2E0F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2E0FB1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3600" b="1" i="1" dirty="0">
                <a:solidFill>
                  <a:srgbClr val="2E0F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2E0FB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i="1" dirty="0">
                <a:solidFill>
                  <a:srgbClr val="2E0F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2E0FB1"/>
                </a:solidFill>
                <a:latin typeface="Times New Roman" panose="02020603050405020304" pitchFamily="18" charset="0"/>
              </a:rPr>
              <a:t>lực</a:t>
            </a:r>
            <a:r>
              <a:rPr lang="en-US" altLang="en-US" sz="3600" b="1" i="1" dirty="0">
                <a:solidFill>
                  <a:srgbClr val="2E0F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2E0FB1"/>
                </a:solidFill>
                <a:latin typeface="Times New Roman" panose="02020603050405020304" pitchFamily="18" charset="0"/>
              </a:rPr>
              <a:t>lượng</a:t>
            </a:r>
            <a:r>
              <a:rPr lang="en-US" altLang="en-US" sz="3600" b="1" i="1" dirty="0">
                <a:solidFill>
                  <a:srgbClr val="2E0F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2E0FB1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3600" b="1" i="1" dirty="0">
                <a:solidFill>
                  <a:srgbClr val="2E0F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2E0FB1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sz="3600" b="1" i="1" dirty="0">
                <a:solidFill>
                  <a:srgbClr val="2E0FB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solidFill>
                  <a:srgbClr val="2E0FB1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3600" b="1" i="1" dirty="0">
                <a:solidFill>
                  <a:srgbClr val="2E0F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2E0FB1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en-US" sz="3600" b="1" i="1" dirty="0">
                <a:solidFill>
                  <a:srgbClr val="2E0F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2E0FB1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3600" b="1" i="1" dirty="0">
                <a:solidFill>
                  <a:srgbClr val="2E0F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2E0FB1"/>
                </a:solidFill>
                <a:latin typeface="Times New Roman" panose="02020603050405020304" pitchFamily="18" charset="0"/>
              </a:rPr>
              <a:t>cư</a:t>
            </a:r>
            <a:r>
              <a:rPr lang="en-US" altLang="en-US" sz="3600" b="1" i="1" dirty="0">
                <a:solidFill>
                  <a:srgbClr val="2E0FB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solidFill>
                  <a:srgbClr val="2E0FB1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600" b="1" i="1" dirty="0">
                <a:solidFill>
                  <a:srgbClr val="2E0F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2E0FB1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sz="3600" b="1" i="1" dirty="0">
                <a:solidFill>
                  <a:srgbClr val="2E0F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2E0FB1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600" b="1" i="1" dirty="0">
                <a:solidFill>
                  <a:srgbClr val="2E0F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2E0FB1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3600" b="1" i="1" dirty="0">
                <a:solidFill>
                  <a:srgbClr val="2E0F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2E0FB1"/>
                </a:solidFill>
                <a:latin typeface="Times New Roman" panose="02020603050405020304" pitchFamily="18" charset="0"/>
              </a:rPr>
              <a:t>đô</a:t>
            </a:r>
            <a:r>
              <a:rPr lang="en-US" altLang="en-US" sz="3600" b="1" i="1" dirty="0">
                <a:solidFill>
                  <a:srgbClr val="2E0F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2E0FB1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3600" b="1" i="1" dirty="0">
                <a:solidFill>
                  <a:srgbClr val="2E0F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2E0FB1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3600" b="1" i="1" dirty="0">
                <a:solidFill>
                  <a:srgbClr val="2E0F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2E0FB1"/>
                </a:solidFill>
                <a:latin typeface="Times New Roman" panose="02020603050405020304" pitchFamily="18" charset="0"/>
              </a:rPr>
              <a:t>đô</a:t>
            </a:r>
            <a:r>
              <a:rPr lang="en-US" altLang="en-US" sz="3600" b="1" i="1" dirty="0">
                <a:solidFill>
                  <a:srgbClr val="2E0FB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2E0FB1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3600" b="1" i="1" dirty="0">
                <a:solidFill>
                  <a:srgbClr val="2E0FB1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1268" name="Picture 2" descr="ha-cam-la-benh-g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220" y="1880839"/>
            <a:ext cx="2316163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Callout 3"/>
          <p:cNvSpPr>
            <a:spLocks noChangeArrowheads="1"/>
          </p:cNvSpPr>
          <p:nvPr/>
        </p:nvSpPr>
        <p:spPr bwMode="auto">
          <a:xfrm>
            <a:off x="1109663" y="1181100"/>
            <a:ext cx="5519737" cy="2819400"/>
          </a:xfrm>
          <a:prstGeom prst="cloudCallout">
            <a:avLst>
              <a:gd name="adj1" fmla="val 51157"/>
              <a:gd name="adj2" fmla="val 39815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 algn="ctr">
            <a:solidFill>
              <a:srgbClr val="BE4B4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Đô thị hóa là gì ? </a:t>
            </a:r>
          </a:p>
        </p:txBody>
      </p:sp>
    </p:spTree>
    <p:extLst>
      <p:ext uri="{BB962C8B-B14F-4D97-AF65-F5344CB8AC3E}">
        <p14:creationId xmlns:p14="http://schemas.microsoft.com/office/powerpoint/2010/main" val="28210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0"/>
          <p:cNvSpPr txBox="1"/>
          <p:nvPr/>
        </p:nvSpPr>
        <p:spPr>
          <a:xfrm>
            <a:off x="-401444" y="650875"/>
            <a:ext cx="8305800" cy="52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Tỉ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lệ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dân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nông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thị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đơn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vị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tính</a:t>
            </a:r>
            <a:r>
              <a:rPr lang="en-US" sz="2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%)</a:t>
            </a:r>
            <a:endParaRPr dirty="0"/>
          </a:p>
        </p:txBody>
      </p:sp>
      <p:graphicFrame>
        <p:nvGraphicFramePr>
          <p:cNvPr id="361" name="Google Shape;361;p40"/>
          <p:cNvGraphicFramePr/>
          <p:nvPr>
            <p:extLst>
              <p:ext uri="{D42A27DB-BD31-4B8C-83A1-F6EECF244321}">
                <p14:modId xmlns:p14="http://schemas.microsoft.com/office/powerpoint/2010/main" val="1310060168"/>
              </p:ext>
            </p:extLst>
          </p:nvPr>
        </p:nvGraphicFramePr>
        <p:xfrm>
          <a:off x="76225" y="1180338"/>
          <a:ext cx="9067775" cy="4022700"/>
        </p:xfrm>
        <a:graphic>
          <a:graphicData uri="http://schemas.openxmlformats.org/drawingml/2006/table">
            <a:tbl>
              <a:tblPr>
                <a:noFill/>
                <a:tableStyleId>{C5E1CFEB-04E7-4BD6-9570-948227104ECE}</a:tableStyleId>
              </a:tblPr>
              <a:tblGrid>
                <a:gridCol w="2133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144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145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Năm</a:t>
                      </a:r>
                      <a:endParaRPr/>
                    </a:p>
                  </a:txBody>
                  <a:tcPr marL="91425" marR="91425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1900</a:t>
                      </a:r>
                      <a:endParaRPr dirty="0"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1980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2005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2020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12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Nông thôn</a:t>
                      </a:r>
                      <a:endParaRPr/>
                    </a:p>
                  </a:txBody>
                  <a:tcPr marL="91425" marR="91425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86,4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60,4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50,8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FFFF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 dirty="0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43,8</a:t>
                      </a:r>
                      <a:endParaRPr dirty="0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12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Thành thị</a:t>
                      </a:r>
                      <a:endParaRPr/>
                    </a:p>
                  </a:txBody>
                  <a:tcPr marL="91425" marR="91425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 dirty="0">
                          <a:solidFill>
                            <a:srgbClr val="0000C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13,6</a:t>
                      </a:r>
                      <a:endParaRPr dirty="0"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39,6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49,2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FFFF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 dirty="0">
                          <a:solidFill>
                            <a:srgbClr val="C0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56,2</a:t>
                      </a:r>
                      <a:endParaRPr dirty="0">
                        <a:solidFill>
                          <a:srgbClr val="C00000"/>
                        </a:solidFill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8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 dirty="0" err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Toàn</a:t>
                      </a:r>
                      <a:r>
                        <a:rPr lang="en-US" sz="2800" b="1" i="0" u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en-US" sz="2800" b="1" i="0" u="none" dirty="0" err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thế</a:t>
                      </a:r>
                      <a:r>
                        <a:rPr lang="en-US" sz="2800" b="1" i="0" u="none" dirty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en-US" sz="2800" b="1" i="0" u="none" dirty="0" err="1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giới</a:t>
                      </a:r>
                      <a:endParaRPr dirty="0"/>
                    </a:p>
                  </a:txBody>
                  <a:tcPr marL="91425" marR="91425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100,0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100,0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>
                          <a:solidFill>
                            <a:srgbClr val="0000C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100,0</a:t>
                      </a:r>
                      <a:endParaRPr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ahoma"/>
                        <a:buNone/>
                      </a:pPr>
                      <a:r>
                        <a:rPr lang="en-US" sz="2800" b="1" i="0" u="none" dirty="0">
                          <a:solidFill>
                            <a:srgbClr val="0000CC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100,0</a:t>
                      </a:r>
                      <a:endParaRPr dirty="0"/>
                    </a:p>
                  </a:txBody>
                  <a:tcPr marL="91425" marR="91425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362" name="Google Shape;362;p40"/>
          <p:cNvCxnSpPr/>
          <p:nvPr/>
        </p:nvCxnSpPr>
        <p:spPr>
          <a:xfrm rot="10800000">
            <a:off x="8915400" y="3429000"/>
            <a:ext cx="0" cy="649287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63" name="Google Shape;363;p40"/>
          <p:cNvCxnSpPr/>
          <p:nvPr/>
        </p:nvCxnSpPr>
        <p:spPr>
          <a:xfrm>
            <a:off x="8686800" y="2362200"/>
            <a:ext cx="0" cy="646112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64" name="Google Shape;364;p40"/>
          <p:cNvSpPr txBox="1"/>
          <p:nvPr/>
        </p:nvSpPr>
        <p:spPr>
          <a:xfrm>
            <a:off x="0" y="5929312"/>
            <a:ext cx="91440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</a:t>
            </a:r>
            <a:endParaRPr/>
          </a:p>
        </p:txBody>
      </p:sp>
      <p:sp>
        <p:nvSpPr>
          <p:cNvPr id="365" name="Google Shape;365;p40"/>
          <p:cNvSpPr txBox="1"/>
          <p:nvPr/>
        </p:nvSpPr>
        <p:spPr>
          <a:xfrm>
            <a:off x="76200" y="146050"/>
            <a:ext cx="669448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Đô thị hóa. Các siêu đô thị</a:t>
            </a:r>
            <a:endParaRPr/>
          </a:p>
        </p:txBody>
      </p:sp>
      <p:sp>
        <p:nvSpPr>
          <p:cNvPr id="8" name="Google Shape;371;p41"/>
          <p:cNvSpPr txBox="1"/>
          <p:nvPr/>
        </p:nvSpPr>
        <p:spPr>
          <a:xfrm>
            <a:off x="89093" y="5486400"/>
            <a:ext cx="9222175" cy="123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</a:pPr>
            <a:r>
              <a:rPr lang="en-US" sz="3000" b="1" i="0" u="none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 -</a:t>
            </a:r>
            <a:r>
              <a:rPr lang="en-US" sz="3000" b="1" i="0" u="none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Đô</a:t>
            </a:r>
            <a:r>
              <a:rPr lang="en-US" sz="3000" b="1" i="0" u="none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000" b="1" i="0" u="none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thị</a:t>
            </a:r>
            <a:r>
              <a:rPr lang="en-US" sz="3000" b="1" i="0" u="none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000" b="1" i="0" u="none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hóa</a:t>
            </a:r>
            <a:r>
              <a:rPr lang="en-US" sz="3000" b="1" i="0" u="none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000" b="1" i="0" u="none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là</a:t>
            </a:r>
            <a:r>
              <a:rPr lang="en-US" sz="3000" b="1" i="0" u="none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000" b="1" i="0" u="none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xu</a:t>
            </a:r>
            <a:r>
              <a:rPr lang="en-US" sz="3000" b="1" i="0" u="none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000" b="1" i="0" u="none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thế</a:t>
            </a:r>
            <a:r>
              <a:rPr lang="en-US" sz="3000" b="1" i="0" u="none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000" b="1" i="0" u="none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tất</a:t>
            </a:r>
            <a:r>
              <a:rPr lang="en-US" sz="3000" b="1" i="0" u="none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000" b="1" i="0" u="none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yếu</a:t>
            </a:r>
            <a:r>
              <a:rPr lang="en-US" sz="3000" b="1" i="0" u="none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000" b="1" i="0" u="none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của</a:t>
            </a:r>
            <a:r>
              <a:rPr lang="en-US" sz="3000" b="1" i="0" u="none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000" b="1" i="0" u="none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thế</a:t>
            </a:r>
            <a:r>
              <a:rPr lang="en-US" sz="3000" b="1" i="0" u="none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000" b="1" i="0" u="none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giới</a:t>
            </a:r>
            <a:r>
              <a:rPr lang="en-US" sz="3000" b="1" i="0" u="none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</a:pPr>
            <a:r>
              <a:rPr lang="en-US" sz="3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Hiện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nay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số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dân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đô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thị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chiếm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một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nửa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dân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số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thế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giới</a:t>
            </a:r>
            <a:r>
              <a:rPr lang="en-US" sz="3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400"/>
              <a:buFontTx/>
              <a:buChar char="-"/>
            </a:pPr>
            <a:endParaRPr dirty="0"/>
          </a:p>
        </p:txBody>
      </p:sp>
      <p:pic>
        <p:nvPicPr>
          <p:cNvPr id="9" name="Google Shape;963;p134" descr="Welcome Hand Writing Sticker - Welcome Hand Writing Youre Welcome -  Discover &amp;amp; Share GIF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0" y="5203038"/>
            <a:ext cx="635736" cy="543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1371600" y="0"/>
            <a:ext cx="6705600" cy="46482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2E0FB1"/>
                </a:solidFill>
                <a:latin typeface="Times New Roman" panose="02020603050405020304" pitchFamily="18" charset="0"/>
              </a:rPr>
              <a:t>Em hiểu như thế nào về</a:t>
            </a:r>
          </a:p>
          <a:p>
            <a:pPr algn="ctr" eaLnBrk="1" hangingPunct="1"/>
            <a:r>
              <a:rPr lang="en-US" altLang="en-US" sz="3600" b="1">
                <a:solidFill>
                  <a:srgbClr val="2E0FB1"/>
                </a:solidFill>
                <a:latin typeface="Times New Roman" panose="02020603050405020304" pitchFamily="18" charset="0"/>
              </a:rPr>
              <a:t> thuật ngữ “Siêu đô thị”?</a:t>
            </a:r>
          </a:p>
        </p:txBody>
      </p:sp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1066800" y="2971800"/>
            <a:ext cx="838200" cy="1828800"/>
          </a:xfrm>
          <a:prstGeom prst="curvedRightArrow">
            <a:avLst>
              <a:gd name="adj1" fmla="val 43636"/>
              <a:gd name="adj2" fmla="val 87273"/>
              <a:gd name="adj3" fmla="val 33333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609600" y="4572000"/>
            <a:ext cx="8305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2E0FB1"/>
                </a:solidFill>
                <a:latin typeface="Times New Roman" panose="02020603050405020304" pitchFamily="18" charset="0"/>
              </a:rPr>
              <a:t>Siêu đô thị: Các Đô thị có từ 8 triệu dân trở lên.</a:t>
            </a:r>
          </a:p>
        </p:txBody>
      </p:sp>
    </p:spTree>
    <p:extLst>
      <p:ext uri="{BB962C8B-B14F-4D97-AF65-F5344CB8AC3E}">
        <p14:creationId xmlns:p14="http://schemas.microsoft.com/office/powerpoint/2010/main" val="417486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  <p:bldP spid="38917" grpId="0" animBg="1"/>
      <p:bldP spid="389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bài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2003425" y="6035675"/>
            <a:ext cx="7140575" cy="8318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Châu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lục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nào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có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nhiều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siêu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đô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8 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triệu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trơ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̉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nhất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altLang="en-US" sz="24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7162800" y="1752600"/>
            <a:ext cx="209550" cy="2095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7239000" y="1905000"/>
            <a:ext cx="209550" cy="2095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7543800" y="1905000"/>
            <a:ext cx="209550" cy="2095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7543800" y="2286000"/>
            <a:ext cx="209550" cy="2095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7772400" y="2057400"/>
            <a:ext cx="209550" cy="2095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7924800" y="1905000"/>
            <a:ext cx="209550" cy="2095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4800600" y="1143000"/>
            <a:ext cx="209550" cy="2095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7" name="Oval 13"/>
          <p:cNvSpPr>
            <a:spLocks noChangeArrowheads="1"/>
          </p:cNvSpPr>
          <p:nvPr/>
        </p:nvSpPr>
        <p:spPr bwMode="auto">
          <a:xfrm>
            <a:off x="3886200" y="1371600"/>
            <a:ext cx="209550" cy="2095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8" name="Oval 14"/>
          <p:cNvSpPr>
            <a:spLocks noChangeArrowheads="1"/>
          </p:cNvSpPr>
          <p:nvPr/>
        </p:nvSpPr>
        <p:spPr bwMode="auto">
          <a:xfrm>
            <a:off x="4038600" y="1600200"/>
            <a:ext cx="209550" cy="2095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9" name="Oval 15"/>
          <p:cNvSpPr>
            <a:spLocks noChangeArrowheads="1"/>
          </p:cNvSpPr>
          <p:nvPr/>
        </p:nvSpPr>
        <p:spPr bwMode="auto">
          <a:xfrm>
            <a:off x="4800600" y="2362200"/>
            <a:ext cx="209550" cy="2095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0" name="Oval 16"/>
          <p:cNvSpPr>
            <a:spLocks noChangeArrowheads="1"/>
          </p:cNvSpPr>
          <p:nvPr/>
        </p:nvSpPr>
        <p:spPr bwMode="auto">
          <a:xfrm>
            <a:off x="5867400" y="2590800"/>
            <a:ext cx="209550" cy="2095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1" name="Oval 17"/>
          <p:cNvSpPr>
            <a:spLocks noChangeArrowheads="1"/>
          </p:cNvSpPr>
          <p:nvPr/>
        </p:nvSpPr>
        <p:spPr bwMode="auto">
          <a:xfrm>
            <a:off x="6248400" y="2590800"/>
            <a:ext cx="209550" cy="2095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2" name="Oval 18"/>
          <p:cNvSpPr>
            <a:spLocks noChangeArrowheads="1"/>
          </p:cNvSpPr>
          <p:nvPr/>
        </p:nvSpPr>
        <p:spPr bwMode="auto">
          <a:xfrm>
            <a:off x="6553200" y="2743200"/>
            <a:ext cx="209550" cy="2095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3" name="Oval 19"/>
          <p:cNvSpPr>
            <a:spLocks noChangeArrowheads="1"/>
          </p:cNvSpPr>
          <p:nvPr/>
        </p:nvSpPr>
        <p:spPr bwMode="auto">
          <a:xfrm>
            <a:off x="6172200" y="3048000"/>
            <a:ext cx="209550" cy="2095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4" name="Oval 20"/>
          <p:cNvSpPr>
            <a:spLocks noChangeArrowheads="1"/>
          </p:cNvSpPr>
          <p:nvPr/>
        </p:nvSpPr>
        <p:spPr bwMode="auto">
          <a:xfrm>
            <a:off x="7620000" y="3124200"/>
            <a:ext cx="209550" cy="2095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5" name="Oval 21"/>
          <p:cNvSpPr>
            <a:spLocks noChangeArrowheads="1"/>
          </p:cNvSpPr>
          <p:nvPr/>
        </p:nvSpPr>
        <p:spPr bwMode="auto">
          <a:xfrm>
            <a:off x="3962400" y="3429000"/>
            <a:ext cx="209550" cy="2095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6" name="Oval 22"/>
          <p:cNvSpPr>
            <a:spLocks noChangeArrowheads="1"/>
          </p:cNvSpPr>
          <p:nvPr/>
        </p:nvSpPr>
        <p:spPr bwMode="auto">
          <a:xfrm>
            <a:off x="7239000" y="4114800"/>
            <a:ext cx="209550" cy="2095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7" name="Oval 23"/>
          <p:cNvSpPr>
            <a:spLocks noChangeArrowheads="1"/>
          </p:cNvSpPr>
          <p:nvPr/>
        </p:nvSpPr>
        <p:spPr bwMode="auto">
          <a:xfrm>
            <a:off x="1752600" y="1752600"/>
            <a:ext cx="209550" cy="2095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8" name="Oval 24"/>
          <p:cNvSpPr>
            <a:spLocks noChangeArrowheads="1"/>
          </p:cNvSpPr>
          <p:nvPr/>
        </p:nvSpPr>
        <p:spPr bwMode="auto">
          <a:xfrm>
            <a:off x="457200" y="1981200"/>
            <a:ext cx="209550" cy="2095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09" name="Oval 25"/>
          <p:cNvSpPr>
            <a:spLocks noChangeArrowheads="1"/>
          </p:cNvSpPr>
          <p:nvPr/>
        </p:nvSpPr>
        <p:spPr bwMode="auto">
          <a:xfrm>
            <a:off x="762000" y="2743200"/>
            <a:ext cx="209550" cy="2095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10" name="Oval 26"/>
          <p:cNvSpPr>
            <a:spLocks noChangeArrowheads="1"/>
          </p:cNvSpPr>
          <p:nvPr/>
        </p:nvSpPr>
        <p:spPr bwMode="auto">
          <a:xfrm>
            <a:off x="2438400" y="4800600"/>
            <a:ext cx="209550" cy="2095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11" name="Oval 27"/>
          <p:cNvSpPr>
            <a:spLocks noChangeArrowheads="1"/>
          </p:cNvSpPr>
          <p:nvPr/>
        </p:nvSpPr>
        <p:spPr bwMode="auto">
          <a:xfrm>
            <a:off x="2362200" y="4953000"/>
            <a:ext cx="209550" cy="2095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12" name="Oval 28"/>
          <p:cNvSpPr>
            <a:spLocks noChangeArrowheads="1"/>
          </p:cNvSpPr>
          <p:nvPr/>
        </p:nvSpPr>
        <p:spPr bwMode="auto">
          <a:xfrm>
            <a:off x="2057400" y="5715000"/>
            <a:ext cx="209550" cy="2095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AutoShape 30"/>
          <p:cNvSpPr>
            <a:spLocks noChangeArrowheads="1"/>
          </p:cNvSpPr>
          <p:nvPr/>
        </p:nvSpPr>
        <p:spPr bwMode="auto">
          <a:xfrm>
            <a:off x="5715000" y="4495800"/>
            <a:ext cx="1219200" cy="304800"/>
          </a:xfrm>
          <a:prstGeom prst="wedgeRoundRectCallout">
            <a:avLst>
              <a:gd name="adj1" fmla="val 76694"/>
              <a:gd name="adj2" fmla="val -149481"/>
              <a:gd name="adj3" fmla="val 16667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i="1">
                <a:latin typeface="Times New Roman" panose="02020603050405020304" pitchFamily="18" charset="0"/>
              </a:rPr>
              <a:t>Gia-cac-ta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3" name="AutoShape 31"/>
          <p:cNvSpPr>
            <a:spLocks noChangeArrowheads="1"/>
          </p:cNvSpPr>
          <p:nvPr/>
        </p:nvSpPr>
        <p:spPr bwMode="auto">
          <a:xfrm>
            <a:off x="5486400" y="1600200"/>
            <a:ext cx="1295400" cy="304800"/>
          </a:xfrm>
          <a:prstGeom prst="wedgeRoundRectCallout">
            <a:avLst>
              <a:gd name="adj1" fmla="val 84069"/>
              <a:gd name="adj2" fmla="val 69792"/>
              <a:gd name="adj3" fmla="val 16667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i="1">
                <a:latin typeface="Times New Roman" panose="02020603050405020304" pitchFamily="18" charset="0"/>
              </a:rPr>
              <a:t>Thiên Tân</a:t>
            </a:r>
          </a:p>
        </p:txBody>
      </p:sp>
      <p:sp>
        <p:nvSpPr>
          <p:cNvPr id="16413" name="AutoShape 32"/>
          <p:cNvSpPr>
            <a:spLocks noChangeArrowheads="1"/>
          </p:cNvSpPr>
          <p:nvPr/>
        </p:nvSpPr>
        <p:spPr bwMode="auto">
          <a:xfrm>
            <a:off x="6172200" y="1143000"/>
            <a:ext cx="1066800" cy="304800"/>
          </a:xfrm>
          <a:prstGeom prst="wedgeRoundRectCallout">
            <a:avLst>
              <a:gd name="adj1" fmla="val 41519"/>
              <a:gd name="adj2" fmla="val 159375"/>
              <a:gd name="adj3" fmla="val 16667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i="1">
                <a:latin typeface="Times New Roman" panose="02020603050405020304" pitchFamily="18" charset="0"/>
              </a:rPr>
              <a:t>Bắc Kinh</a:t>
            </a:r>
          </a:p>
        </p:txBody>
      </p:sp>
      <p:sp>
        <p:nvSpPr>
          <p:cNvPr id="16414" name="AutoShape 33"/>
          <p:cNvSpPr>
            <a:spLocks noChangeArrowheads="1"/>
          </p:cNvSpPr>
          <p:nvPr/>
        </p:nvSpPr>
        <p:spPr bwMode="auto">
          <a:xfrm>
            <a:off x="7315200" y="1143000"/>
            <a:ext cx="838200" cy="304800"/>
          </a:xfrm>
          <a:prstGeom prst="wedgeRoundRectCallout">
            <a:avLst>
              <a:gd name="adj1" fmla="val -14963"/>
              <a:gd name="adj2" fmla="val 200523"/>
              <a:gd name="adj3" fmla="val 16667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i="1">
                <a:latin typeface="Times New Roman" panose="02020603050405020304" pitchFamily="18" charset="0"/>
              </a:rPr>
              <a:t>Xơ-un</a:t>
            </a:r>
          </a:p>
        </p:txBody>
      </p:sp>
      <p:sp>
        <p:nvSpPr>
          <p:cNvPr id="16415" name="AutoShape 34"/>
          <p:cNvSpPr>
            <a:spLocks noChangeArrowheads="1"/>
          </p:cNvSpPr>
          <p:nvPr/>
        </p:nvSpPr>
        <p:spPr bwMode="auto">
          <a:xfrm>
            <a:off x="8229600" y="1143000"/>
            <a:ext cx="914400" cy="304800"/>
          </a:xfrm>
          <a:prstGeom prst="wedgeRoundRectCallout">
            <a:avLst>
              <a:gd name="adj1" fmla="val -73264"/>
              <a:gd name="adj2" fmla="val 197398"/>
              <a:gd name="adj3" fmla="val 16667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i="1">
                <a:latin typeface="Times New Roman" panose="02020603050405020304" pitchFamily="18" charset="0"/>
              </a:rPr>
              <a:t>Tô-ki-ô</a:t>
            </a:r>
          </a:p>
        </p:txBody>
      </p:sp>
      <p:sp>
        <p:nvSpPr>
          <p:cNvPr id="16416" name="AutoShape 35"/>
          <p:cNvSpPr>
            <a:spLocks noChangeArrowheads="1"/>
          </p:cNvSpPr>
          <p:nvPr/>
        </p:nvSpPr>
        <p:spPr bwMode="auto">
          <a:xfrm>
            <a:off x="8077200" y="2209800"/>
            <a:ext cx="1066800" cy="533400"/>
          </a:xfrm>
          <a:prstGeom prst="wedgeRoundRectCallout">
            <a:avLst>
              <a:gd name="adj1" fmla="val -68153"/>
              <a:gd name="adj2" fmla="val -52977"/>
              <a:gd name="adj3" fmla="val 16667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i="1">
                <a:latin typeface="Times New Roman" panose="02020603050405020304" pitchFamily="18" charset="0"/>
              </a:rPr>
              <a:t>Ô-xa-ca-Cô-bê</a:t>
            </a:r>
          </a:p>
        </p:txBody>
      </p:sp>
      <p:sp>
        <p:nvSpPr>
          <p:cNvPr id="16417" name="AutoShape 36"/>
          <p:cNvSpPr>
            <a:spLocks noChangeArrowheads="1"/>
          </p:cNvSpPr>
          <p:nvPr/>
        </p:nvSpPr>
        <p:spPr bwMode="auto">
          <a:xfrm>
            <a:off x="6781800" y="2743200"/>
            <a:ext cx="1371600" cy="304800"/>
          </a:xfrm>
          <a:prstGeom prst="wedgeRoundRectCallout">
            <a:avLst>
              <a:gd name="adj1" fmla="val 14236"/>
              <a:gd name="adj2" fmla="val -156773"/>
              <a:gd name="adj3" fmla="val 16667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i="1">
                <a:latin typeface="Times New Roman" panose="02020603050405020304" pitchFamily="18" charset="0"/>
              </a:rPr>
              <a:t>Thượng Hải</a:t>
            </a:r>
          </a:p>
        </p:txBody>
      </p:sp>
      <p:sp>
        <p:nvSpPr>
          <p:cNvPr id="16418" name="AutoShape 37"/>
          <p:cNvSpPr>
            <a:spLocks noChangeArrowheads="1"/>
          </p:cNvSpPr>
          <p:nvPr/>
        </p:nvSpPr>
        <p:spPr bwMode="auto">
          <a:xfrm>
            <a:off x="7772400" y="3657600"/>
            <a:ext cx="1143000" cy="304800"/>
          </a:xfrm>
          <a:prstGeom prst="wedgeRoundRectCallout">
            <a:avLst>
              <a:gd name="adj1" fmla="val -55556"/>
              <a:gd name="adj2" fmla="val -181773"/>
              <a:gd name="adj3" fmla="val 16667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i="1">
                <a:latin typeface="Times New Roman" panose="02020603050405020304" pitchFamily="18" charset="0"/>
              </a:rPr>
              <a:t>Ma-ni-la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16419" name="AutoShape 38"/>
          <p:cNvSpPr>
            <a:spLocks noChangeArrowheads="1"/>
          </p:cNvSpPr>
          <p:nvPr/>
        </p:nvSpPr>
        <p:spPr bwMode="auto">
          <a:xfrm>
            <a:off x="4876800" y="1981200"/>
            <a:ext cx="1066800" cy="304800"/>
          </a:xfrm>
          <a:prstGeom prst="wedgeRoundRectCallout">
            <a:avLst>
              <a:gd name="adj1" fmla="val 83481"/>
              <a:gd name="adj2" fmla="val 157815"/>
              <a:gd name="adj3" fmla="val 16667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i="1">
                <a:latin typeface="Times New Roman" panose="02020603050405020304" pitchFamily="18" charset="0"/>
              </a:rPr>
              <a:t>Niu Đê-li</a:t>
            </a:r>
          </a:p>
        </p:txBody>
      </p:sp>
      <p:sp>
        <p:nvSpPr>
          <p:cNvPr id="16420" name="AutoShape 39"/>
          <p:cNvSpPr>
            <a:spLocks noChangeArrowheads="1"/>
          </p:cNvSpPr>
          <p:nvPr/>
        </p:nvSpPr>
        <p:spPr bwMode="auto">
          <a:xfrm>
            <a:off x="4572000" y="3048000"/>
            <a:ext cx="1066800" cy="304800"/>
          </a:xfrm>
          <a:prstGeom prst="wedgeRoundRectCallout">
            <a:avLst>
              <a:gd name="adj1" fmla="val 73361"/>
              <a:gd name="adj2" fmla="val -164065"/>
              <a:gd name="adj3" fmla="val 16667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i="1">
                <a:latin typeface="Times New Roman" panose="02020603050405020304" pitchFamily="18" charset="0"/>
              </a:rPr>
              <a:t>Ka-ra-si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16421" name="AutoShape 40"/>
          <p:cNvSpPr>
            <a:spLocks noChangeArrowheads="1"/>
          </p:cNvSpPr>
          <p:nvPr/>
        </p:nvSpPr>
        <p:spPr bwMode="auto">
          <a:xfrm>
            <a:off x="6019800" y="3657600"/>
            <a:ext cx="1143000" cy="304800"/>
          </a:xfrm>
          <a:prstGeom prst="wedgeRoundRectCallout">
            <a:avLst>
              <a:gd name="adj1" fmla="val 7083"/>
              <a:gd name="adj2" fmla="val -301042"/>
              <a:gd name="adj3" fmla="val 16667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i="1">
                <a:latin typeface="Times New Roman" panose="02020603050405020304" pitchFamily="18" charset="0"/>
              </a:rPr>
              <a:t>Côn-ca-ta</a:t>
            </a:r>
          </a:p>
        </p:txBody>
      </p:sp>
      <p:sp>
        <p:nvSpPr>
          <p:cNvPr id="16422" name="AutoShape 41"/>
          <p:cNvSpPr>
            <a:spLocks noChangeArrowheads="1"/>
          </p:cNvSpPr>
          <p:nvPr/>
        </p:nvSpPr>
        <p:spPr bwMode="auto">
          <a:xfrm>
            <a:off x="4800600" y="3657600"/>
            <a:ext cx="1066800" cy="304800"/>
          </a:xfrm>
          <a:prstGeom prst="wedgeRoundRectCallout">
            <a:avLst>
              <a:gd name="adj1" fmla="val 83037"/>
              <a:gd name="adj2" fmla="val -215625"/>
              <a:gd name="adj3" fmla="val 16667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i="1">
                <a:latin typeface="Times New Roman" panose="02020603050405020304" pitchFamily="18" charset="0"/>
              </a:rPr>
              <a:t>Mun-bai</a:t>
            </a: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16423" name="AutoShape 42"/>
          <p:cNvSpPr>
            <a:spLocks noChangeArrowheads="1"/>
          </p:cNvSpPr>
          <p:nvPr/>
        </p:nvSpPr>
        <p:spPr bwMode="auto">
          <a:xfrm>
            <a:off x="3429000" y="457200"/>
            <a:ext cx="1295400" cy="304800"/>
          </a:xfrm>
          <a:prstGeom prst="wedgeRoundRectCallout">
            <a:avLst>
              <a:gd name="adj1" fmla="val 61889"/>
              <a:gd name="adj2" fmla="val 169792"/>
              <a:gd name="adj3" fmla="val 16667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i="1">
                <a:latin typeface="Times New Roman" panose="02020603050405020304" pitchFamily="18" charset="0"/>
              </a:rPr>
              <a:t>Mát-xcơ-va</a:t>
            </a:r>
          </a:p>
        </p:txBody>
      </p:sp>
      <p:sp>
        <p:nvSpPr>
          <p:cNvPr id="16424" name="AutoShape 43"/>
          <p:cNvSpPr>
            <a:spLocks noChangeArrowheads="1"/>
          </p:cNvSpPr>
          <p:nvPr/>
        </p:nvSpPr>
        <p:spPr bwMode="auto">
          <a:xfrm>
            <a:off x="3200400" y="2286000"/>
            <a:ext cx="914400" cy="304800"/>
          </a:xfrm>
          <a:prstGeom prst="wedgeRoundRectCallout">
            <a:avLst>
              <a:gd name="adj1" fmla="val 123958"/>
              <a:gd name="adj2" fmla="val -9375"/>
              <a:gd name="adj3" fmla="val 16667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i="1">
                <a:latin typeface="Times New Roman" panose="02020603050405020304" pitchFamily="18" charset="0"/>
              </a:rPr>
              <a:t>Cai-rô</a:t>
            </a:r>
          </a:p>
        </p:txBody>
      </p:sp>
      <p:sp>
        <p:nvSpPr>
          <p:cNvPr id="16425" name="AutoShape 44"/>
          <p:cNvSpPr>
            <a:spLocks noChangeArrowheads="1"/>
          </p:cNvSpPr>
          <p:nvPr/>
        </p:nvSpPr>
        <p:spPr bwMode="auto">
          <a:xfrm>
            <a:off x="2514600" y="3429000"/>
            <a:ext cx="838200" cy="304800"/>
          </a:xfrm>
          <a:prstGeom prst="wedgeRoundRectCallout">
            <a:avLst>
              <a:gd name="adj1" fmla="val 116097"/>
              <a:gd name="adj2" fmla="val -17185"/>
              <a:gd name="adj3" fmla="val 16667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i="1">
                <a:latin typeface="Times New Roman" panose="02020603050405020304" pitchFamily="18" charset="0"/>
              </a:rPr>
              <a:t>La-gốt</a:t>
            </a:r>
          </a:p>
        </p:txBody>
      </p:sp>
      <p:sp>
        <p:nvSpPr>
          <p:cNvPr id="16426" name="AutoShape 45"/>
          <p:cNvSpPr>
            <a:spLocks noChangeArrowheads="1"/>
          </p:cNvSpPr>
          <p:nvPr/>
        </p:nvSpPr>
        <p:spPr bwMode="auto">
          <a:xfrm>
            <a:off x="2895600" y="1600200"/>
            <a:ext cx="685800" cy="304800"/>
          </a:xfrm>
          <a:prstGeom prst="wedgeRoundRectCallout">
            <a:avLst>
              <a:gd name="adj1" fmla="val 111806"/>
              <a:gd name="adj2" fmla="val -24477"/>
              <a:gd name="adj3" fmla="val 16667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i="1">
                <a:latin typeface="Times New Roman" panose="02020603050405020304" pitchFamily="18" charset="0"/>
              </a:rPr>
              <a:t>pa-ri</a:t>
            </a:r>
          </a:p>
        </p:txBody>
      </p:sp>
      <p:sp>
        <p:nvSpPr>
          <p:cNvPr id="16427" name="AutoShape 46"/>
          <p:cNvSpPr>
            <a:spLocks noChangeArrowheads="1"/>
          </p:cNvSpPr>
          <p:nvPr/>
        </p:nvSpPr>
        <p:spPr bwMode="auto">
          <a:xfrm>
            <a:off x="2362200" y="1066800"/>
            <a:ext cx="1143000" cy="304800"/>
          </a:xfrm>
          <a:prstGeom prst="wedgeRoundRectCallout">
            <a:avLst>
              <a:gd name="adj1" fmla="val 80139"/>
              <a:gd name="adj2" fmla="val 68231"/>
              <a:gd name="adj3" fmla="val 16667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i="1">
                <a:latin typeface="Times New Roman" panose="02020603050405020304" pitchFamily="18" charset="0"/>
              </a:rPr>
              <a:t>Luân Đôn</a:t>
            </a:r>
          </a:p>
        </p:txBody>
      </p:sp>
      <p:sp>
        <p:nvSpPr>
          <p:cNvPr id="16428" name="AutoShape 47"/>
          <p:cNvSpPr>
            <a:spLocks noChangeArrowheads="1"/>
          </p:cNvSpPr>
          <p:nvPr/>
        </p:nvSpPr>
        <p:spPr bwMode="auto">
          <a:xfrm>
            <a:off x="2057400" y="2286000"/>
            <a:ext cx="1066800" cy="304800"/>
          </a:xfrm>
          <a:prstGeom prst="wedgeRoundRectCallout">
            <a:avLst>
              <a:gd name="adj1" fmla="val -69495"/>
              <a:gd name="adj2" fmla="val -176042"/>
              <a:gd name="adj3" fmla="val 16667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i="1">
                <a:latin typeface="Times New Roman" panose="02020603050405020304" pitchFamily="18" charset="0"/>
              </a:rPr>
              <a:t>Niu I-oóc</a:t>
            </a:r>
          </a:p>
        </p:txBody>
      </p:sp>
      <p:sp>
        <p:nvSpPr>
          <p:cNvPr id="16429" name="AutoShape 48"/>
          <p:cNvSpPr>
            <a:spLocks noChangeArrowheads="1"/>
          </p:cNvSpPr>
          <p:nvPr/>
        </p:nvSpPr>
        <p:spPr bwMode="auto">
          <a:xfrm>
            <a:off x="152400" y="914400"/>
            <a:ext cx="1447800" cy="304800"/>
          </a:xfrm>
          <a:prstGeom prst="wedgeRoundRectCallout">
            <a:avLst>
              <a:gd name="adj1" fmla="val -23463"/>
              <a:gd name="adj2" fmla="val 310940"/>
              <a:gd name="adj3" fmla="val 16667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i="1">
                <a:latin typeface="Times New Roman" panose="02020603050405020304" pitchFamily="18" charset="0"/>
              </a:rPr>
              <a:t>Lôt An giơ let</a:t>
            </a:r>
          </a:p>
        </p:txBody>
      </p:sp>
      <p:sp>
        <p:nvSpPr>
          <p:cNvPr id="16430" name="AutoShape 49"/>
          <p:cNvSpPr>
            <a:spLocks noChangeArrowheads="1"/>
          </p:cNvSpPr>
          <p:nvPr/>
        </p:nvSpPr>
        <p:spPr bwMode="auto">
          <a:xfrm>
            <a:off x="1524000" y="2743200"/>
            <a:ext cx="1524000" cy="304800"/>
          </a:xfrm>
          <a:prstGeom prst="wedgeRoundRectCallout">
            <a:avLst>
              <a:gd name="adj1" fmla="val -89792"/>
              <a:gd name="adj2" fmla="val -22917"/>
              <a:gd name="adj3" fmla="val 16667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i="1">
                <a:latin typeface="Times New Roman" panose="02020603050405020304" pitchFamily="18" charset="0"/>
              </a:rPr>
              <a:t>Mê-hi-cô Xi-ti</a:t>
            </a:r>
          </a:p>
        </p:txBody>
      </p:sp>
      <p:sp>
        <p:nvSpPr>
          <p:cNvPr id="16431" name="AutoShape 50"/>
          <p:cNvSpPr>
            <a:spLocks noChangeArrowheads="1"/>
          </p:cNvSpPr>
          <p:nvPr/>
        </p:nvSpPr>
        <p:spPr bwMode="auto">
          <a:xfrm>
            <a:off x="3048000" y="4724400"/>
            <a:ext cx="1828800" cy="304800"/>
          </a:xfrm>
          <a:prstGeom prst="wedgeRoundRectCallout">
            <a:avLst>
              <a:gd name="adj1" fmla="val -78037"/>
              <a:gd name="adj2" fmla="val 11981"/>
              <a:gd name="adj3" fmla="val 16667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i="1">
                <a:latin typeface="Times New Roman" panose="02020603050405020304" pitchFamily="18" charset="0"/>
              </a:rPr>
              <a:t>Ri-ô đê Gia-nê-rê</a:t>
            </a:r>
          </a:p>
        </p:txBody>
      </p:sp>
      <p:sp>
        <p:nvSpPr>
          <p:cNvPr id="16432" name="AutoShape 51"/>
          <p:cNvSpPr>
            <a:spLocks noChangeArrowheads="1"/>
          </p:cNvSpPr>
          <p:nvPr/>
        </p:nvSpPr>
        <p:spPr bwMode="auto">
          <a:xfrm>
            <a:off x="381000" y="4724400"/>
            <a:ext cx="1219200" cy="304800"/>
          </a:xfrm>
          <a:prstGeom prst="wedgeRoundRectCallout">
            <a:avLst>
              <a:gd name="adj1" fmla="val 112759"/>
              <a:gd name="adj2" fmla="val 40106"/>
              <a:gd name="adj3" fmla="val 16667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i="1">
                <a:latin typeface="Times New Roman" panose="02020603050405020304" pitchFamily="18" charset="0"/>
              </a:rPr>
              <a:t>Xao pao-lô</a:t>
            </a:r>
          </a:p>
        </p:txBody>
      </p:sp>
      <p:sp>
        <p:nvSpPr>
          <p:cNvPr id="16433" name="AutoShape 52"/>
          <p:cNvSpPr>
            <a:spLocks noChangeArrowheads="1"/>
          </p:cNvSpPr>
          <p:nvPr/>
        </p:nvSpPr>
        <p:spPr bwMode="auto">
          <a:xfrm>
            <a:off x="152400" y="5638800"/>
            <a:ext cx="1600200" cy="304800"/>
          </a:xfrm>
          <a:prstGeom prst="wedgeRoundRectCallout">
            <a:avLst>
              <a:gd name="adj1" fmla="val 69148"/>
              <a:gd name="adj2" fmla="val 2083"/>
              <a:gd name="adj3" fmla="val 16667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 i="1">
                <a:latin typeface="Times New Roman" panose="02020603050405020304" pitchFamily="18" charset="0"/>
              </a:rPr>
              <a:t>Bu-ê-nôt Ai-ret</a:t>
            </a:r>
          </a:p>
        </p:txBody>
      </p:sp>
    </p:spTree>
    <p:extLst>
      <p:ext uri="{BB962C8B-B14F-4D97-AF65-F5344CB8AC3E}">
        <p14:creationId xmlns:p14="http://schemas.microsoft.com/office/powerpoint/2010/main" val="380192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1" grpId="0" animBg="1"/>
      <p:bldP spid="16392" grpId="0" animBg="1"/>
      <p:bldP spid="16393" grpId="0" animBg="1"/>
      <p:bldP spid="16394" grpId="0" animBg="1"/>
      <p:bldP spid="16395" grpId="0" animBg="1"/>
      <p:bldP spid="16396" grpId="0" animBg="1"/>
      <p:bldP spid="16397" grpId="0" animBg="1"/>
      <p:bldP spid="16398" grpId="0" animBg="1"/>
      <p:bldP spid="16399" grpId="0" animBg="1"/>
      <p:bldP spid="16400" grpId="0" animBg="1"/>
      <p:bldP spid="16401" grpId="0" animBg="1"/>
      <p:bldP spid="16402" grpId="0" animBg="1"/>
      <p:bldP spid="16403" grpId="0" animBg="1"/>
      <p:bldP spid="16404" grpId="0" animBg="1"/>
      <p:bldP spid="16405" grpId="0" animBg="1"/>
      <p:bldP spid="16406" grpId="0" animBg="1"/>
      <p:bldP spid="16407" grpId="0" animBg="1"/>
      <p:bldP spid="16408" grpId="0" animBg="1"/>
      <p:bldP spid="16409" grpId="0" animBg="1"/>
      <p:bldP spid="16410" grpId="0" animBg="1"/>
      <p:bldP spid="16411" grpId="0" animBg="1"/>
      <p:bldP spid="164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3"/>
          <p:cNvSpPr txBox="1">
            <a:spLocks noGrp="1"/>
          </p:cNvSpPr>
          <p:nvPr>
            <p:ph type="title"/>
          </p:nvPr>
        </p:nvSpPr>
        <p:spPr>
          <a:xfrm>
            <a:off x="838200" y="252412"/>
            <a:ext cx="8234362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6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Palatino Linotype"/>
              <a:buNone/>
            </a:pPr>
            <a:r>
              <a:rPr lang="en-US" sz="3600" b="0" i="0" u="none">
                <a:solidFill>
                  <a:schemeClr val="dk2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5 siêu đô thị lớn nhất hiện nay</a:t>
            </a:r>
            <a:endParaRPr/>
          </a:p>
        </p:txBody>
      </p:sp>
      <p:pic>
        <p:nvPicPr>
          <p:cNvPr id="387" name="Google Shape;387;p43" descr="dl7tr011h01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992187"/>
            <a:ext cx="7700962" cy="4872037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43"/>
          <p:cNvSpPr txBox="1"/>
          <p:nvPr/>
        </p:nvSpPr>
        <p:spPr>
          <a:xfrm>
            <a:off x="2743200" y="4446587"/>
            <a:ext cx="459422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XAO-PAO-LÔ</a:t>
            </a:r>
            <a:endParaRPr/>
          </a:p>
        </p:txBody>
      </p:sp>
      <p:sp>
        <p:nvSpPr>
          <p:cNvPr id="389" name="Google Shape;389;p43"/>
          <p:cNvSpPr txBox="1"/>
          <p:nvPr/>
        </p:nvSpPr>
        <p:spPr>
          <a:xfrm>
            <a:off x="7072312" y="2509837"/>
            <a:ext cx="18288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THƯỢNG HẢI</a:t>
            </a:r>
            <a:endParaRPr/>
          </a:p>
        </p:txBody>
      </p:sp>
      <p:sp>
        <p:nvSpPr>
          <p:cNvPr id="390" name="Google Shape;390;p43"/>
          <p:cNvSpPr txBox="1"/>
          <p:nvPr/>
        </p:nvSpPr>
        <p:spPr>
          <a:xfrm>
            <a:off x="7521575" y="2139950"/>
            <a:ext cx="13716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TÔ-KI-Ô</a:t>
            </a:r>
            <a:endParaRPr/>
          </a:p>
        </p:txBody>
      </p:sp>
      <p:sp>
        <p:nvSpPr>
          <p:cNvPr id="391" name="Google Shape;391;p43"/>
          <p:cNvSpPr txBox="1"/>
          <p:nvPr/>
        </p:nvSpPr>
        <p:spPr>
          <a:xfrm>
            <a:off x="1028700" y="3027362"/>
            <a:ext cx="4595812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MÊ-HI-CÔ XI-TI</a:t>
            </a:r>
            <a:endParaRPr/>
          </a:p>
        </p:txBody>
      </p:sp>
      <p:sp>
        <p:nvSpPr>
          <p:cNvPr id="392" name="Google Shape;392;p43"/>
          <p:cNvSpPr/>
          <p:nvPr/>
        </p:nvSpPr>
        <p:spPr>
          <a:xfrm>
            <a:off x="1371600" y="2909887"/>
            <a:ext cx="228600" cy="214312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3" name="Google Shape;393;p43"/>
          <p:cNvSpPr/>
          <p:nvPr/>
        </p:nvSpPr>
        <p:spPr>
          <a:xfrm>
            <a:off x="6096000" y="2770187"/>
            <a:ext cx="228600" cy="212725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4" name="Google Shape;394;p43"/>
          <p:cNvSpPr/>
          <p:nvPr/>
        </p:nvSpPr>
        <p:spPr>
          <a:xfrm>
            <a:off x="7072312" y="2551112"/>
            <a:ext cx="228600" cy="212725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5" name="Google Shape;395;p43"/>
          <p:cNvSpPr/>
          <p:nvPr/>
        </p:nvSpPr>
        <p:spPr>
          <a:xfrm>
            <a:off x="7437437" y="2282825"/>
            <a:ext cx="228600" cy="214312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6" name="Google Shape;396;p43"/>
          <p:cNvSpPr/>
          <p:nvPr/>
        </p:nvSpPr>
        <p:spPr>
          <a:xfrm>
            <a:off x="2628900" y="4535487"/>
            <a:ext cx="228600" cy="214312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7" name="Google Shape;397;p43"/>
          <p:cNvSpPr/>
          <p:nvPr/>
        </p:nvSpPr>
        <p:spPr>
          <a:xfrm>
            <a:off x="6119812" y="2763837"/>
            <a:ext cx="228600" cy="214312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8" name="Google Shape;398;p43"/>
          <p:cNvSpPr txBox="1"/>
          <p:nvPr/>
        </p:nvSpPr>
        <p:spPr>
          <a:xfrm>
            <a:off x="7529512" y="2139950"/>
            <a:ext cx="137160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TÔ-KI-Ô</a:t>
            </a:r>
            <a:endParaRPr/>
          </a:p>
        </p:txBody>
      </p:sp>
      <p:sp>
        <p:nvSpPr>
          <p:cNvPr id="399" name="Google Shape;399;p43"/>
          <p:cNvSpPr/>
          <p:nvPr/>
        </p:nvSpPr>
        <p:spPr>
          <a:xfrm>
            <a:off x="7445375" y="2282825"/>
            <a:ext cx="228600" cy="214312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0" name="Google Shape;400;p43"/>
          <p:cNvSpPr txBox="1"/>
          <p:nvPr/>
        </p:nvSpPr>
        <p:spPr>
          <a:xfrm flipH="1">
            <a:off x="5967412" y="2871787"/>
            <a:ext cx="44450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NIU-ĐÊ-LI</a:t>
            </a:r>
            <a:endParaRPr/>
          </a:p>
        </p:txBody>
      </p:sp>
      <p:sp>
        <p:nvSpPr>
          <p:cNvPr id="401" name="Google Shape;401;p43"/>
          <p:cNvSpPr/>
          <p:nvPr/>
        </p:nvSpPr>
        <p:spPr>
          <a:xfrm>
            <a:off x="6119812" y="2765425"/>
            <a:ext cx="228600" cy="214312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4464" y="5993824"/>
            <a:ext cx="8541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0000CC"/>
              </a:buClr>
              <a:buSzPts val="3200"/>
            </a:pP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thị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phát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triển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nhanh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trở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thành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siêu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thị</a:t>
            </a:r>
            <a:r>
              <a:rPr lang="en-US" sz="3200" b="1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3200" dirty="0"/>
          </a:p>
        </p:txBody>
      </p:sp>
      <p:pic>
        <p:nvPicPr>
          <p:cNvPr id="19" name="Google Shape;963;p134" descr="Welcome Hand Writing Sticker - Welcome Hand Writing Youre Welcome -  Discover &amp;amp; Share GIF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48728" y="5742396"/>
            <a:ext cx="635736" cy="543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44" descr="ve-dep-cua-thanh-pho-dong-dan-nhat-the-gioi24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4196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44"/>
          <p:cNvSpPr txBox="1"/>
          <p:nvPr/>
        </p:nvSpPr>
        <p:spPr>
          <a:xfrm>
            <a:off x="2566987" y="0"/>
            <a:ext cx="1763712" cy="461962"/>
          </a:xfrm>
          <a:prstGeom prst="rect">
            <a:avLst/>
          </a:prstGeom>
          <a:solidFill>
            <a:srgbClr val="CFDCF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Mum - bai</a:t>
            </a:r>
            <a:endParaRPr/>
          </a:p>
        </p:txBody>
      </p:sp>
      <p:pic>
        <p:nvPicPr>
          <p:cNvPr id="408" name="Google Shape;408;p44" descr="thủ đô toki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9600" y="-39687"/>
            <a:ext cx="4724400" cy="3316287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44"/>
          <p:cNvSpPr txBox="1"/>
          <p:nvPr/>
        </p:nvSpPr>
        <p:spPr>
          <a:xfrm>
            <a:off x="7748587" y="-39687"/>
            <a:ext cx="1395412" cy="461962"/>
          </a:xfrm>
          <a:prstGeom prst="rect">
            <a:avLst/>
          </a:prstGeom>
          <a:solidFill>
            <a:srgbClr val="A0ADD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Tô-ki-ô</a:t>
            </a:r>
            <a:endParaRPr/>
          </a:p>
        </p:txBody>
      </p:sp>
      <p:pic>
        <p:nvPicPr>
          <p:cNvPr id="410" name="Google Shape;410;p44" descr="images60330_Thuongha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276600"/>
            <a:ext cx="44196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44"/>
          <p:cNvSpPr txBox="1"/>
          <p:nvPr/>
        </p:nvSpPr>
        <p:spPr>
          <a:xfrm>
            <a:off x="2633662" y="6140450"/>
            <a:ext cx="1785937" cy="461962"/>
          </a:xfrm>
          <a:prstGeom prst="rect">
            <a:avLst/>
          </a:prstGeom>
          <a:solidFill>
            <a:srgbClr val="BFC8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Thượng Hải</a:t>
            </a:r>
            <a:endParaRPr/>
          </a:p>
        </p:txBody>
      </p:sp>
      <p:pic>
        <p:nvPicPr>
          <p:cNvPr id="412" name="Google Shape;412;p44" descr="xơ-u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19600" y="3276600"/>
            <a:ext cx="4724400" cy="3368675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44"/>
          <p:cNvSpPr txBox="1"/>
          <p:nvPr/>
        </p:nvSpPr>
        <p:spPr>
          <a:xfrm>
            <a:off x="7900987" y="6183312"/>
            <a:ext cx="1243012" cy="461962"/>
          </a:xfrm>
          <a:prstGeom prst="rect">
            <a:avLst/>
          </a:prstGeom>
          <a:solidFill>
            <a:srgbClr val="A0ADD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Xơ-un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45" descr="pa ri dep"/>
          <p:cNvPicPr preferRelativeResize="0"/>
          <p:nvPr/>
        </p:nvPicPr>
        <p:blipFill rotWithShape="1">
          <a:blip r:embed="rId3">
            <a:alphaModFix/>
          </a:blip>
          <a:srcRect t="11214" b="14765"/>
          <a:stretch/>
        </p:blipFill>
        <p:spPr>
          <a:xfrm>
            <a:off x="0" y="0"/>
            <a:ext cx="4648200" cy="3319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45" descr="pa ri dep 3"/>
          <p:cNvPicPr preferRelativeResize="0"/>
          <p:nvPr/>
        </p:nvPicPr>
        <p:blipFill rotWithShape="1">
          <a:blip r:embed="rId4">
            <a:alphaModFix/>
          </a:blip>
          <a:srcRect t="9504" b="9703"/>
          <a:stretch/>
        </p:blipFill>
        <p:spPr>
          <a:xfrm>
            <a:off x="4576762" y="0"/>
            <a:ext cx="4567237" cy="326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45" descr="luân đô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8200" y="3276600"/>
            <a:ext cx="44958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45" descr="luân đôn dep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276600"/>
            <a:ext cx="4648200" cy="3614737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45"/>
          <p:cNvSpPr txBox="1"/>
          <p:nvPr/>
        </p:nvSpPr>
        <p:spPr>
          <a:xfrm>
            <a:off x="4038600" y="471487"/>
            <a:ext cx="19812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Pa-ri</a:t>
            </a:r>
            <a:endParaRPr/>
          </a:p>
        </p:txBody>
      </p:sp>
      <p:sp>
        <p:nvSpPr>
          <p:cNvPr id="423" name="Google Shape;423;p45"/>
          <p:cNvSpPr txBox="1"/>
          <p:nvPr/>
        </p:nvSpPr>
        <p:spPr>
          <a:xfrm>
            <a:off x="3733800" y="3352800"/>
            <a:ext cx="24384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Luân-đôn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762000" y="355600"/>
            <a:ext cx="8013700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3 -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</a:t>
            </a:r>
          </a:p>
          <a:p>
            <a:pPr algn="ctr" eaLnBrk="1" hangingPunct="1"/>
            <a:r>
              <a:rPr lang="en-US" alt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QUẦN CƯ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 ĐÔ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THỊ HOÁ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09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9687"/>
            <a:ext cx="3733800" cy="2884487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46"/>
          <p:cNvSpPr txBox="1"/>
          <p:nvPr/>
        </p:nvSpPr>
        <p:spPr>
          <a:xfrm>
            <a:off x="647700" y="0"/>
            <a:ext cx="37338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Lốt An – giơ – let( Hoa Kì)</a:t>
            </a:r>
            <a:endParaRPr/>
          </a:p>
        </p:txBody>
      </p:sp>
      <p:pic>
        <p:nvPicPr>
          <p:cNvPr id="430" name="Google Shape;430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4600" y="2060575"/>
            <a:ext cx="4038600" cy="2497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61000" y="3998912"/>
            <a:ext cx="3683000" cy="2871787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46"/>
          <p:cNvSpPr txBox="1"/>
          <p:nvPr/>
        </p:nvSpPr>
        <p:spPr>
          <a:xfrm>
            <a:off x="2514600" y="2000250"/>
            <a:ext cx="434975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– gôt ( Ni-giê-ri-a)</a:t>
            </a:r>
            <a:endParaRPr/>
          </a:p>
        </p:txBody>
      </p:sp>
      <p:sp>
        <p:nvSpPr>
          <p:cNvPr id="433" name="Google Shape;433;p46"/>
          <p:cNvSpPr txBox="1"/>
          <p:nvPr/>
        </p:nvSpPr>
        <p:spPr>
          <a:xfrm>
            <a:off x="6096000" y="3956050"/>
            <a:ext cx="25146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Cai-rô (Ai-cập)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400">
              <a:solidFill>
                <a:schemeClr val="dk2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pic>
        <p:nvPicPr>
          <p:cNvPr id="439" name="Google Shape;439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237" y="3429000"/>
            <a:ext cx="7620000" cy="3621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152400"/>
            <a:ext cx="7620000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47"/>
          <p:cNvSpPr txBox="1"/>
          <p:nvPr/>
        </p:nvSpPr>
        <p:spPr>
          <a:xfrm>
            <a:off x="6934200" y="1295400"/>
            <a:ext cx="1304925" cy="609600"/>
          </a:xfrm>
          <a:prstGeom prst="rect">
            <a:avLst/>
          </a:prstGeom>
          <a:solidFill>
            <a:srgbClr val="63891F"/>
          </a:solidFill>
          <a:ln w="508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alatino Linotype"/>
              <a:buNone/>
            </a:pPr>
            <a:r>
              <a:rPr lang="en-US" sz="1800" b="0" i="0" u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TP.Hà Nội</a:t>
            </a:r>
            <a:endParaRPr/>
          </a:p>
        </p:txBody>
      </p:sp>
      <p:sp>
        <p:nvSpPr>
          <p:cNvPr id="442" name="Google Shape;442;p47"/>
          <p:cNvSpPr txBox="1"/>
          <p:nvPr/>
        </p:nvSpPr>
        <p:spPr>
          <a:xfrm>
            <a:off x="6477000" y="3429000"/>
            <a:ext cx="1762125" cy="609600"/>
          </a:xfrm>
          <a:prstGeom prst="rect">
            <a:avLst/>
          </a:prstGeom>
          <a:gradFill>
            <a:gsLst>
              <a:gs pos="0">
                <a:srgbClr val="FFB987"/>
              </a:gs>
              <a:gs pos="35000">
                <a:srgbClr val="FFCDAB"/>
              </a:gs>
              <a:gs pos="100000">
                <a:srgbClr val="FFEADC"/>
              </a:gs>
            </a:gsLst>
            <a:lin ang="16200000" scaled="0"/>
          </a:gradFill>
          <a:ln w="9525" cap="flat" cmpd="sng">
            <a:solidFill>
              <a:srgbClr val="E6811C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000"/>
              <a:buFont typeface="Palatino Linotype"/>
              <a:buNone/>
            </a:pPr>
            <a:r>
              <a:rPr lang="en-US" sz="2000" b="0" i="0" u="none">
                <a:solidFill>
                  <a:srgbClr val="7030A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TP.Hải Phòng</a:t>
            </a:r>
            <a:endParaRPr/>
          </a:p>
        </p:txBody>
      </p:sp>
      <p:sp>
        <p:nvSpPr>
          <p:cNvPr id="443" name="Google Shape;443;p47"/>
          <p:cNvSpPr txBox="1"/>
          <p:nvPr/>
        </p:nvSpPr>
        <p:spPr>
          <a:xfrm>
            <a:off x="8763000" y="4191000"/>
            <a:ext cx="46037" cy="46037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rgbClr val="44558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61111"/>
              </a:lnSpc>
              <a:spcBef>
                <a:spcPts val="0"/>
              </a:spcBef>
              <a:spcAft>
                <a:spcPts val="0"/>
              </a:spcAft>
              <a:buClr>
                <a:srgbClr val="00CC00"/>
              </a:buClr>
              <a:buSzPts val="3600"/>
              <a:buFont typeface="Palatino Linotype"/>
              <a:buNone/>
            </a:pPr>
            <a:r>
              <a:rPr lang="en-US" sz="3600" b="0" i="0" u="none">
                <a:solidFill>
                  <a:srgbClr val="00CC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TP.Đà Nẵng</a:t>
            </a:r>
            <a:endParaRPr/>
          </a:p>
        </p:txBody>
      </p:sp>
      <p:pic>
        <p:nvPicPr>
          <p:cNvPr id="449" name="Google Shape;449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700" y="990600"/>
            <a:ext cx="7848600" cy="525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603250"/>
            <a:ext cx="4124325" cy="565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98987" y="1062037"/>
            <a:ext cx="4343400" cy="4733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49"/>
          <p:cNvSpPr txBox="1"/>
          <p:nvPr/>
        </p:nvSpPr>
        <p:spPr>
          <a:xfrm>
            <a:off x="4713287" y="1285875"/>
            <a:ext cx="1839912" cy="400050"/>
          </a:xfrm>
          <a:prstGeom prst="rect">
            <a:avLst/>
          </a:prstGeom>
          <a:gradFill>
            <a:gsLst>
              <a:gs pos="0">
                <a:srgbClr val="C16000"/>
              </a:gs>
              <a:gs pos="80000">
                <a:srgbClr val="FB8004"/>
              </a:gs>
              <a:gs pos="100000">
                <a:srgbClr val="FF8000"/>
              </a:gs>
            </a:gsLst>
            <a:lin ang="16200000" scaled="0"/>
          </a:gradFill>
          <a:ln w="9525" cap="flat" cmpd="sng">
            <a:solidFill>
              <a:srgbClr val="E6811C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TP.Cần Thơ</a:t>
            </a:r>
            <a:endParaRPr/>
          </a:p>
        </p:txBody>
      </p:sp>
      <p:sp>
        <p:nvSpPr>
          <p:cNvPr id="457" name="Google Shape;457;p49"/>
          <p:cNvSpPr txBox="1"/>
          <p:nvPr/>
        </p:nvSpPr>
        <p:spPr>
          <a:xfrm>
            <a:off x="1905000" y="933450"/>
            <a:ext cx="2292350" cy="704850"/>
          </a:xfrm>
          <a:prstGeom prst="rect">
            <a:avLst/>
          </a:prstGeom>
          <a:gradFill>
            <a:gsLst>
              <a:gs pos="0">
                <a:srgbClr val="7B3232"/>
              </a:gs>
              <a:gs pos="80000">
                <a:srgbClr val="A24444"/>
              </a:gs>
              <a:gs pos="100000">
                <a:srgbClr val="A44343"/>
              </a:gs>
            </a:gsLst>
            <a:lin ang="16200000" scaled="0"/>
          </a:gradFill>
          <a:ln w="9525" cap="flat" cmpd="sng">
            <a:solidFill>
              <a:srgbClr val="9A4E4E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alatino Linotype"/>
              <a:buNone/>
            </a:pPr>
            <a:r>
              <a:rPr lang="en-US" sz="2000" b="0" i="0" u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TP.Hồ Chí Minh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50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41275" y="3128962"/>
            <a:ext cx="4724400" cy="3729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4335462" cy="3128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83125" y="3128962"/>
            <a:ext cx="4460875" cy="3729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5462" y="6350"/>
            <a:ext cx="4808537" cy="3182937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50"/>
          <p:cNvSpPr txBox="1"/>
          <p:nvPr/>
        </p:nvSpPr>
        <p:spPr>
          <a:xfrm>
            <a:off x="152400" y="-4762"/>
            <a:ext cx="2057400" cy="838200"/>
          </a:xfrm>
          <a:prstGeom prst="rect">
            <a:avLst/>
          </a:prstGeom>
          <a:gradFill>
            <a:gsLst>
              <a:gs pos="0">
                <a:srgbClr val="7B3232"/>
              </a:gs>
              <a:gs pos="80000">
                <a:srgbClr val="A24444"/>
              </a:gs>
              <a:gs pos="100000">
                <a:srgbClr val="A44343"/>
              </a:gs>
            </a:gsLst>
            <a:lin ang="16200000" scaled="0"/>
          </a:gradFill>
          <a:ln w="9525" cap="flat" cmpd="sng">
            <a:solidFill>
              <a:srgbClr val="9A4E4E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alatino Linotype"/>
              <a:buNone/>
            </a:pPr>
            <a:r>
              <a:rPr lang="en-US" sz="1800" b="0" i="0" u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Ùn tắc giao thông</a:t>
            </a:r>
            <a:endParaRPr/>
          </a:p>
        </p:txBody>
      </p:sp>
      <p:sp>
        <p:nvSpPr>
          <p:cNvPr id="467" name="Google Shape;467;p50"/>
          <p:cNvSpPr/>
          <p:nvPr/>
        </p:nvSpPr>
        <p:spPr>
          <a:xfrm>
            <a:off x="4375764" y="6626"/>
            <a:ext cx="1676400" cy="838200"/>
          </a:xfrm>
          <a:prstGeom prst="rect">
            <a:avLst/>
          </a:prstGeom>
          <a:gradFill>
            <a:gsLst>
              <a:gs pos="0">
                <a:srgbClr val="7A3333"/>
              </a:gs>
              <a:gs pos="80000">
                <a:srgbClr val="A04444"/>
              </a:gs>
              <a:gs pos="100000">
                <a:srgbClr val="A34242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Palatino Linotype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Ô nhiễm không khí</a:t>
            </a:r>
            <a:endParaRPr sz="2000" b="0" i="0" u="none" strike="noStrike" cap="none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68" name="Google Shape;468;p50"/>
          <p:cNvSpPr txBox="1"/>
          <p:nvPr/>
        </p:nvSpPr>
        <p:spPr>
          <a:xfrm>
            <a:off x="2832100" y="3195637"/>
            <a:ext cx="1676400" cy="838200"/>
          </a:xfrm>
          <a:prstGeom prst="rect">
            <a:avLst/>
          </a:prstGeom>
          <a:gradFill>
            <a:gsLst>
              <a:gs pos="0">
                <a:srgbClr val="674A2C"/>
              </a:gs>
              <a:gs pos="80000">
                <a:srgbClr val="88633D"/>
              </a:gs>
              <a:gs pos="100000">
                <a:srgbClr val="8B633C"/>
              </a:gs>
            </a:gsLst>
            <a:lin ang="16200000" scaled="0"/>
          </a:gradFill>
          <a:ln w="9525" cap="flat" cmpd="sng">
            <a:solidFill>
              <a:srgbClr val="82644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alatino Linotype"/>
              <a:buNone/>
            </a:pPr>
            <a:r>
              <a:rPr lang="en-US" sz="2000" b="0" i="0" u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Rác thải</a:t>
            </a:r>
            <a:endParaRPr/>
          </a:p>
        </p:txBody>
      </p:sp>
      <p:sp>
        <p:nvSpPr>
          <p:cNvPr id="469" name="Google Shape;469;p50"/>
          <p:cNvSpPr txBox="1"/>
          <p:nvPr/>
        </p:nvSpPr>
        <p:spPr>
          <a:xfrm>
            <a:off x="7383462" y="3249612"/>
            <a:ext cx="1676400" cy="838200"/>
          </a:xfrm>
          <a:prstGeom prst="rect">
            <a:avLst/>
          </a:prstGeom>
          <a:gradFill>
            <a:gsLst>
              <a:gs pos="0">
                <a:srgbClr val="674A2C"/>
              </a:gs>
              <a:gs pos="80000">
                <a:srgbClr val="88633D"/>
              </a:gs>
              <a:gs pos="100000">
                <a:srgbClr val="8B633C"/>
              </a:gs>
            </a:gsLst>
            <a:lin ang="16200000" scaled="0"/>
          </a:gradFill>
          <a:ln w="9525" cap="flat" cmpd="sng">
            <a:solidFill>
              <a:srgbClr val="82644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alatino Linotype"/>
              <a:buNone/>
            </a:pPr>
            <a:r>
              <a:rPr lang="en-US" sz="2000" b="0" i="0" u="none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Ôn nhiễm nước</a:t>
            </a:r>
            <a:endParaRPr/>
          </a:p>
        </p:txBody>
      </p:sp>
      <p:sp>
        <p:nvSpPr>
          <p:cNvPr id="470" name="Google Shape;470;p50"/>
          <p:cNvSpPr txBox="1"/>
          <p:nvPr/>
        </p:nvSpPr>
        <p:spPr>
          <a:xfrm rot="10800000">
            <a:off x="2878137" y="1493837"/>
            <a:ext cx="504825" cy="639762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rgbClr val="44558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1" name="Google Shape;471;p50"/>
          <p:cNvSpPr txBox="1"/>
          <p:nvPr/>
        </p:nvSpPr>
        <p:spPr>
          <a:xfrm>
            <a:off x="3276600" y="2338387"/>
            <a:ext cx="601662" cy="404812"/>
          </a:xfrm>
          <a:prstGeom prst="rect">
            <a:avLst/>
          </a:prstGeom>
          <a:gradFill>
            <a:gsLst>
              <a:gs pos="0">
                <a:srgbClr val="674A2C"/>
              </a:gs>
              <a:gs pos="80000">
                <a:srgbClr val="88633D"/>
              </a:gs>
              <a:gs pos="100000">
                <a:srgbClr val="8B633C"/>
              </a:gs>
            </a:gsLst>
            <a:lin ang="16200000" scaled="0"/>
          </a:gradFill>
          <a:ln w="9525" cap="flat" cmpd="sng">
            <a:solidFill>
              <a:srgbClr val="826445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3000" dir="540000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1"/>
          <p:cNvSpPr txBox="1"/>
          <p:nvPr/>
        </p:nvSpPr>
        <p:spPr>
          <a:xfrm>
            <a:off x="533400" y="228600"/>
            <a:ext cx="583565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Đô thị hóa. Các siêu đô thị</a:t>
            </a:r>
            <a:endParaRPr/>
          </a:p>
        </p:txBody>
      </p:sp>
      <p:sp>
        <p:nvSpPr>
          <p:cNvPr id="478" name="Google Shape;478;p51"/>
          <p:cNvSpPr txBox="1"/>
          <p:nvPr/>
        </p:nvSpPr>
        <p:spPr>
          <a:xfrm>
            <a:off x="366131" y="3678892"/>
            <a:ext cx="8610600" cy="2451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None/>
            </a:pPr>
            <a:r>
              <a:rPr lang="en-US" sz="3600" b="1" i="0" u="none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</a:t>
            </a:r>
            <a:r>
              <a:rPr lang="en-US" sz="3600" b="1" i="0" u="none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Đô</a:t>
            </a:r>
            <a:r>
              <a:rPr lang="en-US" sz="3600" b="1" i="0" u="none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thị</a:t>
            </a:r>
            <a:r>
              <a:rPr lang="en-US" sz="3600" b="1" i="0" u="none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phát</a:t>
            </a:r>
            <a:r>
              <a:rPr lang="en-US" sz="3600" b="1" i="0" u="none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600" b="1" i="0" u="none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triển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600" b="1" i="0" u="none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tự</a:t>
            </a:r>
            <a:r>
              <a:rPr lang="en-US" sz="3600" b="1" i="0" u="none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phát</a:t>
            </a:r>
            <a:r>
              <a:rPr lang="en-US" sz="3600" b="1" i="0" u="none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gây</a:t>
            </a:r>
            <a:r>
              <a:rPr lang="en-US" sz="3600" b="1" i="0" u="none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600" b="1" i="0" u="none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ra</a:t>
            </a:r>
            <a:r>
              <a:rPr lang="en-US" sz="3600" b="1" i="0" u="none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nhiều</a:t>
            </a:r>
            <a:r>
              <a:rPr lang="en-US" sz="3600" b="1" i="0" u="none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hậu</a:t>
            </a:r>
            <a:r>
              <a:rPr lang="en-US" sz="3600" b="1" i="0" u="none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quả</a:t>
            </a:r>
            <a:r>
              <a:rPr lang="en-US" sz="3600" b="1" i="0" u="none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về</a:t>
            </a:r>
            <a:r>
              <a:rPr lang="en-US" sz="3600" b="1" i="0" u="none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môi</a:t>
            </a:r>
            <a:r>
              <a:rPr lang="en-US" sz="3600" b="1" i="0" u="none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trường</a:t>
            </a:r>
            <a:r>
              <a:rPr lang="en-US" sz="3600" b="1" i="0" u="none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an </a:t>
            </a:r>
            <a:r>
              <a:rPr lang="en-US" sz="3600" b="1" i="0" u="none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sinh</a:t>
            </a:r>
            <a:r>
              <a:rPr lang="en-US" sz="3600" b="1" i="0" u="none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xã</a:t>
            </a:r>
            <a:r>
              <a:rPr lang="en-US" sz="3600" b="1" i="0" u="none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hội</a:t>
            </a:r>
            <a:r>
              <a:rPr lang="en-US" sz="3600" b="1" i="0" u="none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3600" b="1" i="0" u="none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sức</a:t>
            </a:r>
            <a:r>
              <a:rPr lang="en-US" sz="3600" b="1" i="0" u="none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khoẻ</a:t>
            </a:r>
            <a:r>
              <a:rPr lang="en-US" sz="3600" b="1" i="0" u="none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3600" b="1" i="0" u="none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giao</a:t>
            </a:r>
            <a:r>
              <a:rPr lang="en-US" sz="3600" b="1" i="0" u="none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thông</a:t>
            </a:r>
            <a:r>
              <a:rPr lang="en-US" sz="3600" b="1" i="0" u="none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…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dirty="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0" name="Google Shape;480;p51"/>
          <p:cNvSpPr txBox="1"/>
          <p:nvPr/>
        </p:nvSpPr>
        <p:spPr>
          <a:xfrm>
            <a:off x="246866" y="1651000"/>
            <a:ext cx="8729865" cy="238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>
              <a:buClr>
                <a:srgbClr val="0000CC"/>
              </a:buClr>
              <a:buSzPts val="3200"/>
              <a:buFontTx/>
              <a:buChar char="-"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</a:t>
            </a:r>
            <a:r>
              <a:rPr lang="en-US" sz="3200" b="1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thị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hóa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xu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tất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yếu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3200" b="1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giới</a:t>
            </a:r>
            <a:r>
              <a:rPr lang="en-US" sz="3200" b="1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3200" b="1" dirty="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indent="-457200">
              <a:buClr>
                <a:srgbClr val="0000CC"/>
              </a:buClr>
              <a:buSzPts val="3200"/>
              <a:buFontTx/>
              <a:buChar char="-"/>
            </a:pPr>
            <a:r>
              <a:rPr lang="en-US" sz="3200" b="1" i="0" u="none" dirty="0" err="1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Hiện</a:t>
            </a:r>
            <a:r>
              <a:rPr lang="en-US" sz="3200" b="1" i="0" u="none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nay </a:t>
            </a:r>
            <a:r>
              <a:rPr lang="en-US" sz="32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32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dân</a:t>
            </a:r>
            <a:r>
              <a:rPr lang="en-US" sz="32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</a:t>
            </a:r>
            <a:r>
              <a:rPr lang="en-US" sz="32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thị</a:t>
            </a:r>
            <a:r>
              <a:rPr lang="en-US" sz="32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chiếm</a:t>
            </a:r>
            <a:r>
              <a:rPr lang="en-US" sz="32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một</a:t>
            </a:r>
            <a:r>
              <a:rPr lang="en-US" sz="32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nửa</a:t>
            </a:r>
            <a:r>
              <a:rPr lang="en-US" sz="32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dân</a:t>
            </a:r>
            <a:r>
              <a:rPr lang="en-US" sz="32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32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32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giới</a:t>
            </a:r>
            <a:r>
              <a:rPr lang="en-US" sz="3200" b="1" i="0" u="none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>
              <a:buClr>
                <a:srgbClr val="0000CC"/>
              </a:buClr>
              <a:buSzPts val="3200"/>
            </a:pP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Đô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thị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phát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triển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nhanh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trở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thành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siêu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đô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thị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200"/>
              <a:buFontTx/>
              <a:buChar char="-"/>
            </a:pPr>
            <a:endParaRPr dirty="0"/>
          </a:p>
        </p:txBody>
      </p:sp>
      <p:pic>
        <p:nvPicPr>
          <p:cNvPr id="7" name="Google Shape;963;p134" descr="Welcome Hand Writing Sticker - Welcome Hand Writing Youre Welcome -  Discover &amp;amp; Share GIF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9292" y="3678892"/>
            <a:ext cx="635736" cy="543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2"/>
          <p:cNvSpPr txBox="1"/>
          <p:nvPr/>
        </p:nvSpPr>
        <p:spPr>
          <a:xfrm>
            <a:off x="1981200" y="76200"/>
            <a:ext cx="4191000" cy="46672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Nối ý cột B phù hợp với cột A</a:t>
            </a:r>
            <a:endParaRPr/>
          </a:p>
        </p:txBody>
      </p:sp>
      <p:sp>
        <p:nvSpPr>
          <p:cNvPr id="486" name="Google Shape;486;p52"/>
          <p:cNvSpPr/>
          <p:nvPr/>
        </p:nvSpPr>
        <p:spPr>
          <a:xfrm>
            <a:off x="1066800" y="762000"/>
            <a:ext cx="1066800" cy="7620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487" name="Google Shape;487;p52"/>
          <p:cNvSpPr/>
          <p:nvPr/>
        </p:nvSpPr>
        <p:spPr>
          <a:xfrm>
            <a:off x="381000" y="2209800"/>
            <a:ext cx="2514600" cy="11430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QUẦN CƯ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NÔNG THÔN</a:t>
            </a:r>
            <a:endParaRPr/>
          </a:p>
        </p:txBody>
      </p:sp>
      <p:sp>
        <p:nvSpPr>
          <p:cNvPr id="488" name="Google Shape;488;p52"/>
          <p:cNvSpPr/>
          <p:nvPr/>
        </p:nvSpPr>
        <p:spPr>
          <a:xfrm>
            <a:off x="304800" y="4267200"/>
            <a:ext cx="2514600" cy="11430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QUẦN CƯ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 THỊ</a:t>
            </a:r>
            <a:endParaRPr/>
          </a:p>
        </p:txBody>
      </p:sp>
      <p:sp>
        <p:nvSpPr>
          <p:cNvPr id="489" name="Google Shape;489;p52"/>
          <p:cNvSpPr/>
          <p:nvPr/>
        </p:nvSpPr>
        <p:spPr>
          <a:xfrm>
            <a:off x="5867400" y="685800"/>
            <a:ext cx="1066800" cy="762000"/>
          </a:xfrm>
          <a:prstGeom prst="flowChartConnector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pic>
        <p:nvPicPr>
          <p:cNvPr id="490" name="Google Shape;490;p52" descr="BD21318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4600" y="1447800"/>
            <a:ext cx="187325" cy="4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52" descr="BD21318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3352800"/>
            <a:ext cx="187325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52" descr="BD21318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1524000"/>
            <a:ext cx="187325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52"/>
          <p:cNvSpPr/>
          <p:nvPr/>
        </p:nvSpPr>
        <p:spPr>
          <a:xfrm>
            <a:off x="4191000" y="1752600"/>
            <a:ext cx="4724400" cy="533400"/>
          </a:xfrm>
          <a:prstGeom prst="flowChartTerminator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Nhà cửa san sát</a:t>
            </a:r>
            <a:endParaRPr/>
          </a:p>
        </p:txBody>
      </p:sp>
      <p:sp>
        <p:nvSpPr>
          <p:cNvPr id="494" name="Google Shape;494;p52"/>
          <p:cNvSpPr/>
          <p:nvPr/>
        </p:nvSpPr>
        <p:spPr>
          <a:xfrm>
            <a:off x="4191000" y="2743200"/>
            <a:ext cx="4724400" cy="533400"/>
          </a:xfrm>
          <a:prstGeom prst="flowChartTerminator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Dân cư thưa thớt</a:t>
            </a:r>
            <a:endParaRPr/>
          </a:p>
        </p:txBody>
      </p:sp>
      <p:sp>
        <p:nvSpPr>
          <p:cNvPr id="495" name="Google Shape;495;p52"/>
          <p:cNvSpPr/>
          <p:nvPr/>
        </p:nvSpPr>
        <p:spPr>
          <a:xfrm>
            <a:off x="4191000" y="3657600"/>
            <a:ext cx="4724400" cy="533400"/>
          </a:xfrm>
          <a:prstGeom prst="flowChartTerminator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Sản xuất công nghiệp , dịch vụ</a:t>
            </a:r>
            <a:endParaRPr/>
          </a:p>
        </p:txBody>
      </p:sp>
      <p:sp>
        <p:nvSpPr>
          <p:cNvPr id="496" name="Google Shape;496;p52"/>
          <p:cNvSpPr/>
          <p:nvPr/>
        </p:nvSpPr>
        <p:spPr>
          <a:xfrm>
            <a:off x="4191000" y="4572000"/>
            <a:ext cx="4724400" cy="533400"/>
          </a:xfrm>
          <a:prstGeom prst="flowChartTerminator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Mật độ dân số cao</a:t>
            </a:r>
            <a:endParaRPr/>
          </a:p>
        </p:txBody>
      </p:sp>
      <p:sp>
        <p:nvSpPr>
          <p:cNvPr id="497" name="Google Shape;497;p52"/>
          <p:cNvSpPr/>
          <p:nvPr/>
        </p:nvSpPr>
        <p:spPr>
          <a:xfrm>
            <a:off x="4191000" y="5486400"/>
            <a:ext cx="4724400" cy="762000"/>
          </a:xfrm>
          <a:prstGeom prst="flowChartTerminator">
            <a:avLst/>
          </a:prstGeom>
          <a:solidFill>
            <a:srgbClr val="FFFF00"/>
          </a:solidFill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Nhà cửa gắn với ruộng vườn ,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sông nước…</a:t>
            </a:r>
            <a:endParaRPr/>
          </a:p>
        </p:txBody>
      </p:sp>
      <p:cxnSp>
        <p:nvCxnSpPr>
          <p:cNvPr id="498" name="Google Shape;498;p52"/>
          <p:cNvCxnSpPr/>
          <p:nvPr/>
        </p:nvCxnSpPr>
        <p:spPr>
          <a:xfrm flipH="1">
            <a:off x="2743200" y="2057400"/>
            <a:ext cx="1447800" cy="228600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499" name="Google Shape;499;p52"/>
          <p:cNvCxnSpPr/>
          <p:nvPr/>
        </p:nvCxnSpPr>
        <p:spPr>
          <a:xfrm rot="10800000">
            <a:off x="2895600" y="3048000"/>
            <a:ext cx="1295400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500" name="Google Shape;500;p52"/>
          <p:cNvCxnSpPr/>
          <p:nvPr/>
        </p:nvCxnSpPr>
        <p:spPr>
          <a:xfrm flipH="1">
            <a:off x="2819400" y="3886200"/>
            <a:ext cx="1371600" cy="45720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501" name="Google Shape;501;p52"/>
          <p:cNvCxnSpPr/>
          <p:nvPr/>
        </p:nvCxnSpPr>
        <p:spPr>
          <a:xfrm rot="10800000">
            <a:off x="2819400" y="4800600"/>
            <a:ext cx="1371600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502" name="Google Shape;502;p52"/>
          <p:cNvCxnSpPr/>
          <p:nvPr/>
        </p:nvCxnSpPr>
        <p:spPr>
          <a:xfrm rot="10800000">
            <a:off x="2895600" y="3048000"/>
            <a:ext cx="1295400" cy="266700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53" descr="a29e30eb1e09e2137eaec3433aa05350-4004908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066800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53" descr="8d58535b1e09e23cb8cd73433a9fb37f-3999169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2286000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53" descr="8d8e354b1e09e23c6eab63433aa2437f-7508112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800" y="3962400"/>
            <a:ext cx="9525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53" descr="faa4a4db1e09e24b443af3433a88a308-4044216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1000" y="5562600"/>
            <a:ext cx="9525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53"/>
          <p:cNvSpPr txBox="1"/>
          <p:nvPr/>
        </p:nvSpPr>
        <p:spPr>
          <a:xfrm>
            <a:off x="1295400" y="1079500"/>
            <a:ext cx="7215187" cy="43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200"/>
              <a:buFont typeface="Times New Roman"/>
              <a:buNone/>
            </a:pPr>
            <a:r>
              <a:rPr lang="en-US" sz="2200" b="1" i="0" u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i="0" u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Các đô thị xuất hiện đầu tiên ở những đâu trên thế giới?</a:t>
            </a:r>
            <a:endParaRPr/>
          </a:p>
        </p:txBody>
      </p:sp>
      <p:sp>
        <p:nvSpPr>
          <p:cNvPr id="512" name="Google Shape;512;p53"/>
          <p:cNvSpPr txBox="1"/>
          <p:nvPr/>
        </p:nvSpPr>
        <p:spPr>
          <a:xfrm>
            <a:off x="1600200" y="1524000"/>
            <a:ext cx="5715000" cy="43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200"/>
              <a:buFont typeface="Times New Roman"/>
              <a:buNone/>
            </a:pPr>
            <a:r>
              <a:rPr lang="en-US" sz="22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Ấn Độ , Trung quốc , La Mã, Ai cập, Hi lạp …</a:t>
            </a:r>
            <a:endParaRPr/>
          </a:p>
        </p:txBody>
      </p:sp>
      <p:sp>
        <p:nvSpPr>
          <p:cNvPr id="513" name="Google Shape;513;p53"/>
          <p:cNvSpPr txBox="1"/>
          <p:nvPr/>
        </p:nvSpPr>
        <p:spPr>
          <a:xfrm>
            <a:off x="1447800" y="2362200"/>
            <a:ext cx="74676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Siêu đô thị nào có số dân lớn nhất  thế giới, thuộc châu lục nào?</a:t>
            </a:r>
            <a:r>
              <a:rPr lang="en-US" sz="2000" b="0" i="0" u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514" name="Google Shape;514;p53"/>
          <p:cNvSpPr txBox="1"/>
          <p:nvPr/>
        </p:nvSpPr>
        <p:spPr>
          <a:xfrm>
            <a:off x="1524000" y="2786062"/>
            <a:ext cx="77724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000"/>
              <a:buFont typeface="Times New Roman"/>
              <a:buNone/>
            </a:pPr>
            <a:r>
              <a:rPr lang="en-US" sz="2000" b="0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000" b="1" i="0" u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Tô-ki-ô( Nhật Bản- châu Á)</a:t>
            </a:r>
            <a:endParaRPr/>
          </a:p>
        </p:txBody>
      </p:sp>
      <p:sp>
        <p:nvSpPr>
          <p:cNvPr id="515" name="Google Shape;515;p53"/>
          <p:cNvSpPr txBox="1"/>
          <p:nvPr/>
        </p:nvSpPr>
        <p:spPr>
          <a:xfrm>
            <a:off x="1447800" y="3657600"/>
            <a:ext cx="70866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 thị tự phát gây ra những hậu quả gì?</a:t>
            </a:r>
            <a:endParaRPr/>
          </a:p>
        </p:txBody>
      </p:sp>
      <p:sp>
        <p:nvSpPr>
          <p:cNvPr id="516" name="Google Shape;516;p53"/>
          <p:cNvSpPr txBox="1"/>
          <p:nvPr/>
        </p:nvSpPr>
        <p:spPr>
          <a:xfrm>
            <a:off x="1600200" y="4359275"/>
            <a:ext cx="708660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200"/>
              <a:buFont typeface="Times New Roman"/>
              <a:buNone/>
            </a:pPr>
            <a:r>
              <a:rPr lang="en-US" sz="22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Ảnh hưởng nghiêm trọng đến môi trường, sức khoẻ, giao thông…</a:t>
            </a:r>
            <a:endParaRPr/>
          </a:p>
        </p:txBody>
      </p:sp>
      <p:sp>
        <p:nvSpPr>
          <p:cNvPr id="517" name="Google Shape;517;p53"/>
          <p:cNvSpPr txBox="1"/>
          <p:nvPr/>
        </p:nvSpPr>
        <p:spPr>
          <a:xfrm>
            <a:off x="1524000" y="5459412"/>
            <a:ext cx="67818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yếu tố nào đã thúc đẩy đô thị phát triển? </a:t>
            </a:r>
            <a:endParaRPr/>
          </a:p>
        </p:txBody>
      </p:sp>
      <p:sp>
        <p:nvSpPr>
          <p:cNvPr id="518" name="Google Shape;518;p53"/>
          <p:cNvSpPr txBox="1"/>
          <p:nvPr/>
        </p:nvSpPr>
        <p:spPr>
          <a:xfrm>
            <a:off x="1676400" y="6240462"/>
            <a:ext cx="7010400" cy="42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2200"/>
              <a:buFont typeface="Times New Roman"/>
              <a:buNone/>
            </a:pPr>
            <a:r>
              <a:rPr lang="en-US" sz="2200" b="1" i="0" u="none"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Thương nghiệp, thủ công nghiệp và công nghiệp</a:t>
            </a:r>
            <a:endParaRPr/>
          </a:p>
        </p:txBody>
      </p:sp>
      <p:sp>
        <p:nvSpPr>
          <p:cNvPr id="519" name="Google Shape;519;p53"/>
          <p:cNvSpPr txBox="1"/>
          <p:nvPr/>
        </p:nvSpPr>
        <p:spPr>
          <a:xfrm>
            <a:off x="0" y="-16162"/>
            <a:ext cx="9144000" cy="101566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Trò chơi“Ai nhanh hơn”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highlight>
                  <a:srgbClr val="00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strike="noStrike" cap="none">
                <a:solidFill>
                  <a:srgbClr val="FF0000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Chọn hình tìm kiến thức</a:t>
            </a:r>
            <a:r>
              <a:rPr lang="en-US" sz="2400" b="0" i="0" u="none" strike="noStrike" cap="none">
                <a:solidFill>
                  <a:srgbClr val="FF0000"/>
                </a:solidFill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54"/>
          <p:cNvSpPr txBox="1"/>
          <p:nvPr/>
        </p:nvSpPr>
        <p:spPr>
          <a:xfrm>
            <a:off x="457200" y="457200"/>
            <a:ext cx="8686800" cy="7662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Stardos Stencil"/>
              <a:buNone/>
            </a:pPr>
            <a:r>
              <a:rPr lang="en-US" sz="4400" b="1" i="0" u="none">
                <a:solidFill>
                  <a:srgbClr val="FF0000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DẶN DÒ </a:t>
            </a:r>
            <a:endParaRPr/>
          </a:p>
          <a:p>
            <a:pPr marL="0" marR="0" lvl="0" indent="-203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Arial"/>
              <a:buChar char="•"/>
            </a:pPr>
            <a:r>
              <a:rPr lang="en-US" sz="32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 bài 3</a:t>
            </a:r>
            <a:endParaRPr/>
          </a:p>
          <a:p>
            <a:pPr marL="0" marR="0" lvl="0" indent="-203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Char char="•"/>
            </a:pPr>
            <a:r>
              <a:rPr lang="en-US" sz="32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Chuẩn bị tiết thực hành :</a:t>
            </a:r>
            <a:endParaRPr/>
          </a:p>
          <a:p>
            <a:pPr marL="0" marR="0" lvl="0" indent="-203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Noto Sans Symbols"/>
              <a:buChar char="✔"/>
            </a:pPr>
            <a:r>
              <a:rPr lang="en-US" sz="32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Xem trước nội dung bài 4- bài thực hành (giảm tải câu 1, làm câu 2, 3)</a:t>
            </a:r>
            <a:endParaRPr/>
          </a:p>
          <a:p>
            <a:pPr marL="0" marR="0" lvl="0" indent="-203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Noto Sans Symbols"/>
              <a:buChar char="✔"/>
            </a:pPr>
            <a:r>
              <a:rPr lang="en-US" sz="32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Ôn lại cách đọc tháp tuổi</a:t>
            </a:r>
            <a:endParaRPr/>
          </a:p>
          <a:p>
            <a:pPr marL="0" marR="0" lvl="0" indent="-2032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Noto Sans Symbols"/>
              <a:buChar char="✔"/>
            </a:pPr>
            <a:r>
              <a:rPr lang="en-US" sz="32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Thực hiện yêu cầu của giáo viên trong file nội dung chuẩn bị bài 4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66"/>
              </a:buClr>
              <a:buSzPts val="3200"/>
              <a:buFont typeface="Noto Sans Symbols"/>
              <a:buNone/>
            </a:pPr>
            <a:endParaRPr sz="3200" b="1" i="0" u="none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CC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55" descr="img-1307712863-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55"/>
          <p:cNvSpPr/>
          <p:nvPr/>
        </p:nvSpPr>
        <p:spPr>
          <a:xfrm>
            <a:off x="1905000" y="4419600"/>
            <a:ext cx="5970587" cy="11493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1">
                <a:ln w="9525" cap="flat" cmpd="sng">
                  <a:solidFill>
                    <a:srgbClr val="FFFF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C00000"/>
                </a:solidFill>
                <a:latin typeface="Times New Roman"/>
              </a:rPr>
              <a:t>BÀI HỌC ĐÃ KẾT THÚC. CHÚC CÁC EM HỌC TỐT !!!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2"/>
          <p:cNvSpPr txBox="1"/>
          <p:nvPr/>
        </p:nvSpPr>
        <p:spPr>
          <a:xfrm>
            <a:off x="228600" y="420958"/>
            <a:ext cx="8763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Times New Roman"/>
              <a:buNone/>
            </a:pPr>
            <a:r>
              <a:rPr lang="en-US" sz="3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3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Quần</a:t>
            </a:r>
            <a:r>
              <a:rPr lang="en-US" sz="3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cư</a:t>
            </a:r>
            <a:r>
              <a:rPr lang="en-US" sz="3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nông</a:t>
            </a:r>
            <a:r>
              <a:rPr lang="en-US" sz="3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</a:t>
            </a:r>
            <a:r>
              <a:rPr lang="en-US" sz="3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quần</a:t>
            </a:r>
            <a:r>
              <a:rPr lang="en-US" sz="3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cư</a:t>
            </a:r>
            <a:r>
              <a:rPr lang="en-US" sz="3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</a:t>
            </a:r>
            <a:r>
              <a:rPr lang="en-US" sz="36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thị</a:t>
            </a:r>
            <a:r>
              <a:rPr lang="en-US" sz="3600" b="1" i="0" u="none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6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234068"/>
            <a:ext cx="4331695" cy="369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5851_12513097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4" y="1234068"/>
            <a:ext cx="4327112" cy="369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25900" y="4928839"/>
            <a:ext cx="23615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Quần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cư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nông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thôn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GB" sz="2000" dirty="0"/>
          </a:p>
        </p:txBody>
      </p:sp>
      <p:sp>
        <p:nvSpPr>
          <p:cNvPr id="6" name="Rectangle 5"/>
          <p:cNvSpPr/>
          <p:nvPr/>
        </p:nvSpPr>
        <p:spPr>
          <a:xfrm>
            <a:off x="1146574" y="4928839"/>
            <a:ext cx="18261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Quần</a:t>
            </a:r>
            <a:r>
              <a:rPr lang="en-US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cư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</a:t>
            </a:r>
            <a:r>
              <a:rPr lang="en-US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thị</a:t>
            </a:r>
            <a:endParaRPr lang="en-GB" sz="20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228600" y="152400"/>
            <a:ext cx="6694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1.Quần cư nông thôn và quần cư thành thị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81000" y="838200"/>
            <a:ext cx="8534400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>
                <a:latin typeface="Times New Roman" panose="02020603050405020304" pitchFamily="18" charset="0"/>
              </a:rPr>
              <a:t>Quần cư là dân cư sống quây tụ lại ở một nơi, một vùng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762000" y="5591175"/>
            <a:ext cx="8001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</a:rPr>
              <a:t>Quan sát các hình ảnh so sánh sự khác nhau giữa quần cư nông thôn và quần cư đô thị? </a:t>
            </a:r>
          </a:p>
        </p:txBody>
      </p:sp>
      <p:pic>
        <p:nvPicPr>
          <p:cNvPr id="7" name="Picture 2" descr="ha-cam-la-benh-g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4037013"/>
            <a:ext cx="1993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Callout 3"/>
          <p:cNvSpPr>
            <a:spLocks noChangeArrowheads="1"/>
          </p:cNvSpPr>
          <p:nvPr/>
        </p:nvSpPr>
        <p:spPr bwMode="auto">
          <a:xfrm>
            <a:off x="2324100" y="1751013"/>
            <a:ext cx="4648200" cy="2362200"/>
          </a:xfrm>
          <a:prstGeom prst="cloudCallout">
            <a:avLst>
              <a:gd name="adj1" fmla="val 4606"/>
              <a:gd name="adj2" fmla="val 81181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 algn="ctr">
            <a:solidFill>
              <a:srgbClr val="BE4B4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i="1">
                <a:solidFill>
                  <a:srgbClr val="FF0000"/>
                </a:solidFill>
                <a:latin typeface="Times New Roman" panose="02020603050405020304" pitchFamily="18" charset="0"/>
              </a:rPr>
              <a:t>Quần cư là gì ?</a:t>
            </a:r>
            <a:endParaRPr lang="en-US" altLang="en-US" sz="2400" b="1" i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49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  <p:bldP spid="6151" grpId="1" animBg="1"/>
      <p:bldP spid="206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5" name="Google Shape;345;p38"/>
          <p:cNvGraphicFramePr/>
          <p:nvPr>
            <p:extLst>
              <p:ext uri="{D42A27DB-BD31-4B8C-83A1-F6EECF244321}">
                <p14:modId xmlns:p14="http://schemas.microsoft.com/office/powerpoint/2010/main" val="1403702218"/>
              </p:ext>
            </p:extLst>
          </p:nvPr>
        </p:nvGraphicFramePr>
        <p:xfrm>
          <a:off x="0" y="762000"/>
          <a:ext cx="9143975" cy="4952950"/>
        </p:xfrm>
        <a:graphic>
          <a:graphicData uri="http://schemas.openxmlformats.org/drawingml/2006/table">
            <a:tbl>
              <a:tblPr>
                <a:noFill/>
                <a:tableStyleId>{C5E1CFEB-04E7-4BD6-9570-948227104ECE}</a:tableStyleId>
              </a:tblPr>
              <a:tblGrid>
                <a:gridCol w="2133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449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654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33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Pts val="2800"/>
                        <a:buFont typeface="Times New Roman"/>
                        <a:buNone/>
                      </a:pPr>
                      <a:r>
                        <a:rPr lang="en-US" sz="2800" b="1" i="0" u="none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Các yếu tố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600"/>
                        <a:buFont typeface="Times New Roman"/>
                        <a:buNone/>
                      </a:pPr>
                      <a:r>
                        <a:rPr lang="en-US" sz="2600" b="1" i="0" u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QUẦN CƯ NÔNG THÔN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600"/>
                        <a:buFont typeface="Times New Roman"/>
                        <a:buNone/>
                      </a:pPr>
                      <a:r>
                        <a:rPr lang="en-US" sz="2600" b="1" i="0" u="none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QUẦN CƯ ĐÔ THỊ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52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Palatino Linotype"/>
                        <a:buNone/>
                      </a:pPr>
                      <a:endParaRPr sz="2800" b="1" i="0" u="none" dirty="0">
                        <a:solidFill>
                          <a:srgbClr val="FF0066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 dirty="0" err="1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Nhà</a:t>
                      </a:r>
                      <a:r>
                        <a:rPr lang="en-US" sz="2400" b="1" i="0" u="none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2400" b="1" i="0" u="none" dirty="0" err="1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cửa</a:t>
                      </a:r>
                      <a:r>
                        <a:rPr lang="en-US" sz="2400" b="1" i="0" u="none" dirty="0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dirty="0"/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imes New Roman"/>
                        <a:buNone/>
                      </a:pP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imes New Roman"/>
                        <a:buNone/>
                      </a:pPr>
                      <a:endParaRPr dirty="0"/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57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Mật độ dân cư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imes New Roman"/>
                        <a:buNone/>
                      </a:pPr>
                      <a:endParaRPr dirty="0"/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imes New Roman"/>
                        <a:buNone/>
                      </a:pPr>
                      <a:endParaRPr dirty="0"/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09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66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rgbClr val="FF0066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Hoạt động kinh tế chủ yếu</a:t>
                      </a: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imes New Roman"/>
                        <a:buNone/>
                      </a:pPr>
                      <a:endParaRPr/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CC"/>
                        </a:buClr>
                        <a:buSzPts val="2800"/>
                        <a:buFont typeface="Times New Roman"/>
                        <a:buNone/>
                      </a:pPr>
                      <a:endParaRPr dirty="0"/>
                    </a:p>
                  </a:txBody>
                  <a:tcPr marL="68575" marR="68575" marT="34300" marB="343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31650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2"/>
          <p:cNvSpPr txBox="1">
            <a:spLocks noChangeArrowheads="1"/>
          </p:cNvSpPr>
          <p:nvPr/>
        </p:nvSpPr>
        <p:spPr bwMode="auto">
          <a:xfrm>
            <a:off x="2743200" y="0"/>
            <a:ext cx="3429000" cy="4667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latin typeface="Times New Roman" panose="02020603050405020304" pitchFamily="18" charset="0"/>
              </a:rPr>
              <a:t>Quang cảnh nông thôn</a:t>
            </a:r>
          </a:p>
        </p:txBody>
      </p:sp>
      <p:pic>
        <p:nvPicPr>
          <p:cNvPr id="7177" name="Picture 9" descr="nhung-le-hoi-tam-linh-o-ninh-binh-56d322399ff6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572" y="557676"/>
            <a:ext cx="3811857" cy="391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 descr="5851_12513097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66" y="557676"/>
            <a:ext cx="4724400" cy="391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266" y="4683511"/>
            <a:ext cx="84972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n</a:t>
            </a:r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hà 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cửa thưa thớt xen kẽ ruộng đồng tập hợp thành làng xóm, thôn, </a:t>
            </a:r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bản…</a:t>
            </a:r>
            <a:endParaRPr lang="en-GB" sz="32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buFontTx/>
              <a:buChar char="-"/>
            </a:pP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Google Shape;963;p134" descr="Welcome Hand Writing Sticker - Welcome Hand Writing Youre Welcome -  Discover &amp;amp; Share GIF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1221737" flipH="1">
            <a:off x="-2332" y="4597493"/>
            <a:ext cx="672748" cy="672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590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75" y="434898"/>
            <a:ext cx="4282069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66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268" y="434898"/>
            <a:ext cx="3757961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images325804_khaithacthuysan1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16" y="3876909"/>
            <a:ext cx="3952179" cy="285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16244" y="4490595"/>
            <a:ext cx="44827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inh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yếu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Nông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Lâm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–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nghiệp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9" name="Google Shape;963;p134" descr="Welcome Hand Writing Sticker - Welcome Hand Writing Youre Welcome -  Discover &amp;amp; Share GIF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221737" flipH="1">
            <a:off x="4402893" y="3995327"/>
            <a:ext cx="672748" cy="67262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320;p35"/>
          <p:cNvSpPr/>
          <p:nvPr/>
        </p:nvSpPr>
        <p:spPr>
          <a:xfrm>
            <a:off x="332735" y="2954526"/>
            <a:ext cx="296427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Times New Roman"/>
              <a:buNone/>
            </a:pPr>
            <a:r>
              <a:rPr lang="en-US" sz="40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Nông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nghiệp</a:t>
            </a:r>
            <a:endParaRPr sz="4000" b="1" i="0" u="none" strike="noStrike" cap="none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" name="Google Shape;323;p35"/>
          <p:cNvSpPr/>
          <p:nvPr/>
        </p:nvSpPr>
        <p:spPr>
          <a:xfrm>
            <a:off x="5556315" y="3128955"/>
            <a:ext cx="282160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Times New Roman"/>
              <a:buNone/>
            </a:pPr>
            <a:r>
              <a:rPr lang="en-US" sz="40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Lâm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nghiệp</a:t>
            </a:r>
            <a:endParaRPr sz="4000" b="1" i="0" u="none" strike="noStrike" cap="none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325;p35"/>
          <p:cNvSpPr/>
          <p:nvPr/>
        </p:nvSpPr>
        <p:spPr>
          <a:xfrm>
            <a:off x="377897" y="5953383"/>
            <a:ext cx="27302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Times New Roman"/>
              <a:buNone/>
            </a:pPr>
            <a:r>
              <a:rPr lang="en-US" sz="40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</a:t>
            </a:r>
            <a:r>
              <a:rPr lang="en-US" sz="40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i="0" u="none" strike="noStrike" cap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nghiệp</a:t>
            </a:r>
            <a:endParaRPr sz="4000" b="1" i="0" u="none" strike="noStrike" cap="none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473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3"/>
          <p:cNvSpPr txBox="1">
            <a:spLocks noChangeArrowheads="1"/>
          </p:cNvSpPr>
          <p:nvPr/>
        </p:nvSpPr>
        <p:spPr bwMode="auto">
          <a:xfrm>
            <a:off x="2895600" y="0"/>
            <a:ext cx="2667000" cy="4667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latin typeface="Times New Roman" panose="02020603050405020304" pitchFamily="18" charset="0"/>
              </a:rPr>
              <a:t>Quang cảnh đô thị</a:t>
            </a:r>
          </a:p>
        </p:txBody>
      </p:sp>
      <p:pic>
        <p:nvPicPr>
          <p:cNvPr id="8197" name="Picture 20" descr="o-sa-ca"/>
          <p:cNvPicPr>
            <a:picLocks noChangeAspect="1" noChangeArrowheads="1"/>
          </p:cNvPicPr>
          <p:nvPr/>
        </p:nvPicPr>
        <p:blipFill>
          <a:blip r:embed="rId2">
            <a:lum bright="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67" y="466725"/>
            <a:ext cx="4182033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1430706588-giao-thong-dong-duc-sau-nghi-le--8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512" y="948622"/>
            <a:ext cx="3802566" cy="328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634" y="4596697"/>
            <a:ext cx="80214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GB" sz="32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Quần</a:t>
            </a:r>
            <a:r>
              <a:rPr lang="en-GB" sz="32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cư</a:t>
            </a:r>
            <a:r>
              <a:rPr lang="en-GB" sz="32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đô</a:t>
            </a:r>
            <a:r>
              <a:rPr lang="en-GB" sz="32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thị</a:t>
            </a:r>
            <a:r>
              <a:rPr lang="en-GB" sz="32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n</a:t>
            </a:r>
            <a:r>
              <a:rPr lang="vi-VN" sz="32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 </a:t>
            </a:r>
            <a:r>
              <a:rPr lang="vi-VN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cửa đông đúc tập hợp thành phố </a:t>
            </a:r>
            <a:r>
              <a:rPr lang="vi-VN" sz="32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phường</a:t>
            </a:r>
            <a:r>
              <a:rPr lang="en-GB" sz="32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</a:endParaRPr>
          </a:p>
          <a:p>
            <a:pPr lvl="0"/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mật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Google Shape;963;p134" descr="Welcome Hand Writing Sticker - Welcome Hand Writing Youre Welcome -  Discover &amp;amp; Share GIF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1221737" flipH="1">
            <a:off x="34896" y="4245213"/>
            <a:ext cx="672748" cy="672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011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6"/>
          <p:cNvSpPr txBox="1"/>
          <p:nvPr/>
        </p:nvSpPr>
        <p:spPr>
          <a:xfrm>
            <a:off x="2704170" y="4441482"/>
            <a:ext cx="3083313" cy="40005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imes New Roman"/>
              <a:buNone/>
            </a:pPr>
            <a:r>
              <a:rPr lang="en-US" sz="2000" b="1" i="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Hoạt động kinh tế ở đô thị</a:t>
            </a:r>
            <a:endParaRPr/>
          </a:p>
        </p:txBody>
      </p:sp>
      <p:pic>
        <p:nvPicPr>
          <p:cNvPr id="332" name="Google Shape;33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63" y="146398"/>
            <a:ext cx="3818364" cy="4217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9405" y="233930"/>
            <a:ext cx="4699474" cy="41295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731170" y="5251189"/>
            <a:ext cx="83150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</a:t>
            </a:r>
            <a:r>
              <a:rPr lang="en-US" alt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inh</a:t>
            </a:r>
            <a:r>
              <a:rPr lang="en-US" alt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yếu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nghiệp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dịch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vụ</a:t>
            </a:r>
            <a:r>
              <a:rPr lang="en-US" altLang="en-US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en-GB" sz="3600" dirty="0">
              <a:solidFill>
                <a:srgbClr val="002060"/>
              </a:solidFill>
            </a:endParaRPr>
          </a:p>
        </p:txBody>
      </p:sp>
      <p:pic>
        <p:nvPicPr>
          <p:cNvPr id="7" name="Google Shape;963;p134" descr="Welcome Hand Writing Sticker - Welcome Hand Writing Youre Welcome -  Discover &amp;amp; Share GIF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1221737" flipH="1">
            <a:off x="213317" y="4866828"/>
            <a:ext cx="672748" cy="672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972</Words>
  <Application>Microsoft Office PowerPoint</Application>
  <PresentationFormat>On-screen Show (4:3)</PresentationFormat>
  <Paragraphs>189</Paragraphs>
  <Slides>29</Slides>
  <Notes>21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Stardos Stencil</vt:lpstr>
      <vt:lpstr>Times New Roman</vt:lpstr>
      <vt:lpstr>Calibri Light</vt:lpstr>
      <vt:lpstr>Tahoma</vt:lpstr>
      <vt:lpstr>Calibri</vt:lpstr>
      <vt:lpstr>Palatino Linotype</vt:lpstr>
      <vt:lpstr>Noto Sans Symbols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 siêu đô thị lớn nhất hiện nay</vt:lpstr>
      <vt:lpstr>PowerPoint Presentation</vt:lpstr>
      <vt:lpstr>PowerPoint Presentation</vt:lpstr>
      <vt:lpstr>PowerPoint Presentation</vt:lpstr>
      <vt:lpstr>PowerPoint Presentation</vt:lpstr>
      <vt:lpstr>TP.Đà Nẵng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15</cp:revision>
  <dcterms:modified xsi:type="dcterms:W3CDTF">2021-09-17T06:06:32Z</dcterms:modified>
</cp:coreProperties>
</file>